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2"/>
  </p:notesMasterIdLst>
  <p:sldIdLst>
    <p:sldId id="644" r:id="rId2"/>
    <p:sldId id="676" r:id="rId3"/>
    <p:sldId id="680" r:id="rId4"/>
    <p:sldId id="630" r:id="rId5"/>
    <p:sldId id="293" r:id="rId6"/>
    <p:sldId id="623" r:id="rId7"/>
    <p:sldId id="662" r:id="rId8"/>
    <p:sldId id="650" r:id="rId9"/>
    <p:sldId id="468" r:id="rId10"/>
    <p:sldId id="681" r:id="rId11"/>
    <p:sldId id="633" r:id="rId12"/>
    <p:sldId id="654" r:id="rId13"/>
    <p:sldId id="651" r:id="rId14"/>
    <p:sldId id="672" r:id="rId15"/>
    <p:sldId id="673" r:id="rId16"/>
    <p:sldId id="665" r:id="rId17"/>
    <p:sldId id="638" r:id="rId18"/>
    <p:sldId id="568" r:id="rId19"/>
    <p:sldId id="678" r:id="rId20"/>
    <p:sldId id="294" r:id="rId21"/>
    <p:sldId id="639" r:id="rId22"/>
    <p:sldId id="297" r:id="rId23"/>
    <p:sldId id="640" r:id="rId24"/>
    <p:sldId id="652" r:id="rId25"/>
    <p:sldId id="656" r:id="rId26"/>
    <p:sldId id="682" r:id="rId27"/>
    <p:sldId id="663" r:id="rId28"/>
    <p:sldId id="664" r:id="rId29"/>
    <p:sldId id="669" r:id="rId30"/>
    <p:sldId id="6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derrahim EZZARA" initials="AE" lastIdx="1" clrIdx="0">
    <p:extLst>
      <p:ext uri="{19B8F6BF-5375-455C-9EA6-DF929625EA0E}">
        <p15:presenceInfo xmlns:p15="http://schemas.microsoft.com/office/powerpoint/2012/main" userId="S::abderrahim.ezzara@ced.uca.ma::ee251241-6b6e-4199-909f-56e3103def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5" autoAdjust="0"/>
    <p:restoredTop sz="67068" autoAdjust="0"/>
  </p:normalViewPr>
  <p:slideViewPr>
    <p:cSldViewPr snapToGrid="0" showGuides="1">
      <p:cViewPr varScale="1">
        <p:scale>
          <a:sx n="67" d="100"/>
          <a:sy n="67" d="100"/>
        </p:scale>
        <p:origin x="640" y="56"/>
      </p:cViewPr>
      <p:guideLst>
        <p:guide orient="horz" pos="2136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 sz="2000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 sz="2000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 sz="2000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 sz="2000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/>
        </a:solidFill>
      </dgm:spPr>
      <dgm:t>
        <a:bodyPr/>
        <a:lstStyle/>
        <a:p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b="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/>
        </a:solidFill>
      </dgm:spPr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b="1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/>
        </a:solidFill>
      </dgm:spPr>
      <dgm:t>
        <a:bodyPr/>
        <a:lstStyle/>
        <a:p>
          <a:pPr algn="l"/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/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/>
        </a:solidFill>
      </dgm:spPr>
      <dgm:t>
        <a:bodyPr/>
        <a:lstStyle/>
        <a:p>
          <a:pPr algn="ctr"/>
          <a:r>
            <a:rPr lang="fr-MA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1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D07C7E-1313-4B1E-957C-6D329D25130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MA"/>
        </a:p>
      </dgm:t>
    </dgm:pt>
    <dgm:pt modelId="{A82B281A-1958-4F5F-8BEA-6392ED890E6B}">
      <dgm:prSet phldrT="[Texte]" custT="1"/>
      <dgm:spPr>
        <a:solidFill>
          <a:schemeClr val="accent3"/>
        </a:solidFill>
      </dgm:spPr>
      <dgm:t>
        <a:bodyPr/>
        <a:lstStyle/>
        <a:p>
          <a:pPr algn="ctr"/>
          <a:r>
            <a:rPr lang="fr-MA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1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23A286E1-39B1-4736-8703-40A4B04238FD}" type="sibTrans" cxnId="{EE66112E-7453-4400-990C-01C7FD4E097A}">
      <dgm:prSet/>
      <dgm:spPr/>
      <dgm:t>
        <a:bodyPr/>
        <a:lstStyle/>
        <a:p>
          <a:endParaRPr lang="fr-MA" sz="2000"/>
        </a:p>
      </dgm:t>
    </dgm:pt>
    <dgm:pt modelId="{E963AA4E-A089-4EA5-8906-1335888903A3}" type="parTrans" cxnId="{EE66112E-7453-4400-990C-01C7FD4E097A}">
      <dgm:prSet/>
      <dgm:spPr/>
      <dgm:t>
        <a:bodyPr/>
        <a:lstStyle/>
        <a:p>
          <a:endParaRPr lang="fr-MA" sz="2000"/>
        </a:p>
      </dgm:t>
    </dgm:pt>
    <dgm:pt modelId="{5932D6FA-69D7-4DFF-87B8-A6D2501AB672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D8EA1D20-F373-43A6-85AF-890A905C2C45}" type="sibTrans" cxnId="{02033FF0-2AC8-4D38-A93D-CDFC12FFBA4E}">
      <dgm:prSet/>
      <dgm:spPr/>
      <dgm:t>
        <a:bodyPr/>
        <a:lstStyle/>
        <a:p>
          <a:endParaRPr lang="fr-MA" sz="2000"/>
        </a:p>
      </dgm:t>
    </dgm:pt>
    <dgm:pt modelId="{E6556942-9618-4407-89DB-5DB60BA5AF72}" type="parTrans" cxnId="{02033FF0-2AC8-4D38-A93D-CDFC12FFBA4E}">
      <dgm:prSet/>
      <dgm:spPr/>
      <dgm:t>
        <a:bodyPr/>
        <a:lstStyle/>
        <a:p>
          <a:endParaRPr lang="fr-MA" sz="2000"/>
        </a:p>
      </dgm:t>
    </dgm:pt>
    <dgm:pt modelId="{583D0FA5-A82E-4A3A-823A-AE5AEE01C3AF}">
      <dgm:prSet phldrT="[Texte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l"/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gm:t>
    </dgm:pt>
    <dgm:pt modelId="{86147FE5-0C1E-41C0-969D-64C95525C4EA}" type="sibTrans" cxnId="{A72A389F-B210-42B7-A1C1-FCA63E70DBF7}">
      <dgm:prSet/>
      <dgm:spPr/>
      <dgm:t>
        <a:bodyPr/>
        <a:lstStyle/>
        <a:p>
          <a:endParaRPr lang="fr-MA" sz="2000"/>
        </a:p>
      </dgm:t>
    </dgm:pt>
    <dgm:pt modelId="{95C9CF96-83AE-433D-A859-8B80772AD534}" type="parTrans" cxnId="{A72A389F-B210-42B7-A1C1-FCA63E70DBF7}">
      <dgm:prSet/>
      <dgm:spPr/>
      <dgm:t>
        <a:bodyPr/>
        <a:lstStyle/>
        <a:p>
          <a:endParaRPr lang="fr-MA" sz="2000"/>
        </a:p>
      </dgm:t>
    </dgm:pt>
    <dgm:pt modelId="{E98130BF-1262-4E3C-AF1C-6C3C620B09F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gm:t>
    </dgm:pt>
    <dgm:pt modelId="{D860A679-AD88-48ED-9B82-A2924CE8203C}" type="parTrans" cxnId="{B6B7337A-F7E5-4A66-9DCE-387F831F55A6}">
      <dgm:prSet/>
      <dgm:spPr/>
      <dgm:t>
        <a:bodyPr/>
        <a:lstStyle/>
        <a:p>
          <a:endParaRPr lang="en-US"/>
        </a:p>
      </dgm:t>
    </dgm:pt>
    <dgm:pt modelId="{C038D692-05B1-4F8E-AB49-5AB74C9573B1}" type="sibTrans" cxnId="{B6B7337A-F7E5-4A66-9DCE-387F831F55A6}">
      <dgm:prSet/>
      <dgm:spPr/>
      <dgm:t>
        <a:bodyPr/>
        <a:lstStyle/>
        <a:p>
          <a:endParaRPr lang="en-US"/>
        </a:p>
      </dgm:t>
    </dgm:pt>
    <dgm:pt modelId="{FEA38C51-0D01-412B-8D2C-312CA58E5723}">
      <dgm:prSet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algn="ctr"/>
          <a:r>
            <a:rPr lang="en-US" sz="20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dirty="0">
            <a:solidFill>
              <a:schemeClr val="bg1"/>
            </a:solidFill>
          </a:endParaRPr>
        </a:p>
      </dgm:t>
    </dgm:pt>
    <dgm:pt modelId="{EC2CE327-49A1-4597-9F67-2BAD8078BB93}" type="parTrans" cxnId="{7F584DF2-DD0B-4A16-839D-B6AE1486F81B}">
      <dgm:prSet/>
      <dgm:spPr/>
      <dgm:t>
        <a:bodyPr/>
        <a:lstStyle/>
        <a:p>
          <a:endParaRPr lang="en-US"/>
        </a:p>
      </dgm:t>
    </dgm:pt>
    <dgm:pt modelId="{75B2CED7-B06C-4F52-842F-CAACC995D700}" type="sibTrans" cxnId="{7F584DF2-DD0B-4A16-839D-B6AE1486F81B}">
      <dgm:prSet/>
      <dgm:spPr/>
      <dgm:t>
        <a:bodyPr/>
        <a:lstStyle/>
        <a:p>
          <a:endParaRPr lang="en-US"/>
        </a:p>
      </dgm:t>
    </dgm:pt>
    <dgm:pt modelId="{A326D9C6-C203-4F22-8095-10FCD66683CF}" type="pres">
      <dgm:prSet presAssocID="{6CD07C7E-1313-4B1E-957C-6D329D25130C}" presName="Name0" presStyleCnt="0">
        <dgm:presLayoutVars>
          <dgm:dir/>
          <dgm:resizeHandles val="exact"/>
        </dgm:presLayoutVars>
      </dgm:prSet>
      <dgm:spPr/>
    </dgm:pt>
    <dgm:pt modelId="{0F199F6B-AE06-461E-A7AB-DDAEB2180F12}" type="pres">
      <dgm:prSet presAssocID="{583D0FA5-A82E-4A3A-823A-AE5AEE01C3AF}" presName="parTxOnly" presStyleLbl="node1" presStyleIdx="0" presStyleCnt="5" custLinFactNeighborX="2721" custLinFactNeighborY="7749">
        <dgm:presLayoutVars>
          <dgm:bulletEnabled val="1"/>
        </dgm:presLayoutVars>
      </dgm:prSet>
      <dgm:spPr/>
    </dgm:pt>
    <dgm:pt modelId="{2A7FC267-C0BE-4B4D-99A7-C1BBA2FDC23F}" type="pres">
      <dgm:prSet presAssocID="{86147FE5-0C1E-41C0-969D-64C95525C4EA}" presName="parSpace" presStyleCnt="0"/>
      <dgm:spPr/>
    </dgm:pt>
    <dgm:pt modelId="{8F0276E3-9ABC-4F0B-8B05-354F075C4791}" type="pres">
      <dgm:prSet presAssocID="{5932D6FA-69D7-4DFF-87B8-A6D2501AB672}" presName="parTxOnly" presStyleLbl="node1" presStyleIdx="1" presStyleCnt="5" custLinFactNeighborX="1470" custLinFactNeighborY="6762">
        <dgm:presLayoutVars>
          <dgm:bulletEnabled val="1"/>
        </dgm:presLayoutVars>
      </dgm:prSet>
      <dgm:spPr/>
    </dgm:pt>
    <dgm:pt modelId="{5259418A-F8A8-460D-9429-15F6D1F1F116}" type="pres">
      <dgm:prSet presAssocID="{D8EA1D20-F373-43A6-85AF-890A905C2C45}" presName="parSpace" presStyleCnt="0"/>
      <dgm:spPr/>
    </dgm:pt>
    <dgm:pt modelId="{1A1607DF-BED8-46AD-85EF-B4A3AE01B923}" type="pres">
      <dgm:prSet presAssocID="{A82B281A-1958-4F5F-8BEA-6392ED890E6B}" presName="parTxOnly" presStyleLbl="node1" presStyleIdx="2" presStyleCnt="5">
        <dgm:presLayoutVars>
          <dgm:bulletEnabled val="1"/>
        </dgm:presLayoutVars>
      </dgm:prSet>
      <dgm:spPr/>
    </dgm:pt>
    <dgm:pt modelId="{5C4F35BF-9E04-41CC-BF11-2B9323ACE67E}" type="pres">
      <dgm:prSet presAssocID="{23A286E1-39B1-4736-8703-40A4B04238FD}" presName="parSpace" presStyleCnt="0"/>
      <dgm:spPr/>
    </dgm:pt>
    <dgm:pt modelId="{7C23E482-5DAE-4534-B78D-C665CACDCA89}" type="pres">
      <dgm:prSet presAssocID="{E98130BF-1262-4E3C-AF1C-6C3C620B09F3}" presName="parTxOnly" presStyleLbl="node1" presStyleIdx="3" presStyleCnt="5">
        <dgm:presLayoutVars>
          <dgm:bulletEnabled val="1"/>
        </dgm:presLayoutVars>
      </dgm:prSet>
      <dgm:spPr/>
    </dgm:pt>
    <dgm:pt modelId="{BF8C5051-8C95-4993-9095-D722C80AB34C}" type="pres">
      <dgm:prSet presAssocID="{C038D692-05B1-4F8E-AB49-5AB74C9573B1}" presName="parSpace" presStyleCnt="0"/>
      <dgm:spPr/>
    </dgm:pt>
    <dgm:pt modelId="{A7A8BE7C-EC04-4881-99F4-B7FC09B5759C}" type="pres">
      <dgm:prSet presAssocID="{FEA38C51-0D01-412B-8D2C-312CA58E5723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3D837D00-DBF1-41E8-9716-C9683985259A}" type="presOf" srcId="{A82B281A-1958-4F5F-8BEA-6392ED890E6B}" destId="{1A1607DF-BED8-46AD-85EF-B4A3AE01B923}" srcOrd="0" destOrd="0" presId="urn:microsoft.com/office/officeart/2005/8/layout/hChevron3"/>
    <dgm:cxn modelId="{978F9D0B-8521-432A-B45A-B17847C20260}" type="presOf" srcId="{583D0FA5-A82E-4A3A-823A-AE5AEE01C3AF}" destId="{0F199F6B-AE06-461E-A7AB-DDAEB2180F12}" srcOrd="0" destOrd="0" presId="urn:microsoft.com/office/officeart/2005/8/layout/hChevron3"/>
    <dgm:cxn modelId="{1315480C-847D-4729-9800-2A480D06415E}" type="presOf" srcId="{6CD07C7E-1313-4B1E-957C-6D329D25130C}" destId="{A326D9C6-C203-4F22-8095-10FCD66683CF}" srcOrd="0" destOrd="0" presId="urn:microsoft.com/office/officeart/2005/8/layout/hChevron3"/>
    <dgm:cxn modelId="{EE66112E-7453-4400-990C-01C7FD4E097A}" srcId="{6CD07C7E-1313-4B1E-957C-6D329D25130C}" destId="{A82B281A-1958-4F5F-8BEA-6392ED890E6B}" srcOrd="2" destOrd="0" parTransId="{E963AA4E-A089-4EA5-8906-1335888903A3}" sibTransId="{23A286E1-39B1-4736-8703-40A4B04238FD}"/>
    <dgm:cxn modelId="{F9C8D869-9591-4882-B076-500655E986C9}" type="presOf" srcId="{E98130BF-1262-4E3C-AF1C-6C3C620B09F3}" destId="{7C23E482-5DAE-4534-B78D-C665CACDCA89}" srcOrd="0" destOrd="0" presId="urn:microsoft.com/office/officeart/2005/8/layout/hChevron3"/>
    <dgm:cxn modelId="{0135F770-6EFD-4ECE-9B06-5AA4E17C0703}" type="presOf" srcId="{FEA38C51-0D01-412B-8D2C-312CA58E5723}" destId="{A7A8BE7C-EC04-4881-99F4-B7FC09B5759C}" srcOrd="0" destOrd="0" presId="urn:microsoft.com/office/officeart/2005/8/layout/hChevron3"/>
    <dgm:cxn modelId="{B6B7337A-F7E5-4A66-9DCE-387F831F55A6}" srcId="{6CD07C7E-1313-4B1E-957C-6D329D25130C}" destId="{E98130BF-1262-4E3C-AF1C-6C3C620B09F3}" srcOrd="3" destOrd="0" parTransId="{D860A679-AD88-48ED-9B82-A2924CE8203C}" sibTransId="{C038D692-05B1-4F8E-AB49-5AB74C9573B1}"/>
    <dgm:cxn modelId="{495A6E92-731F-4092-B07D-35132D5337FF}" type="presOf" srcId="{5932D6FA-69D7-4DFF-87B8-A6D2501AB672}" destId="{8F0276E3-9ABC-4F0B-8B05-354F075C4791}" srcOrd="0" destOrd="0" presId="urn:microsoft.com/office/officeart/2005/8/layout/hChevron3"/>
    <dgm:cxn modelId="{A72A389F-B210-42B7-A1C1-FCA63E70DBF7}" srcId="{6CD07C7E-1313-4B1E-957C-6D329D25130C}" destId="{583D0FA5-A82E-4A3A-823A-AE5AEE01C3AF}" srcOrd="0" destOrd="0" parTransId="{95C9CF96-83AE-433D-A859-8B80772AD534}" sibTransId="{86147FE5-0C1E-41C0-969D-64C95525C4EA}"/>
    <dgm:cxn modelId="{02033FF0-2AC8-4D38-A93D-CDFC12FFBA4E}" srcId="{6CD07C7E-1313-4B1E-957C-6D329D25130C}" destId="{5932D6FA-69D7-4DFF-87B8-A6D2501AB672}" srcOrd="1" destOrd="0" parTransId="{E6556942-9618-4407-89DB-5DB60BA5AF72}" sibTransId="{D8EA1D20-F373-43A6-85AF-890A905C2C45}"/>
    <dgm:cxn modelId="{7F584DF2-DD0B-4A16-839D-B6AE1486F81B}" srcId="{6CD07C7E-1313-4B1E-957C-6D329D25130C}" destId="{FEA38C51-0D01-412B-8D2C-312CA58E5723}" srcOrd="4" destOrd="0" parTransId="{EC2CE327-49A1-4597-9F67-2BAD8078BB93}" sibTransId="{75B2CED7-B06C-4F52-842F-CAACC995D700}"/>
    <dgm:cxn modelId="{1D420DEF-6D7F-45C0-92C0-253E3C7A9A0F}" type="presParOf" srcId="{A326D9C6-C203-4F22-8095-10FCD66683CF}" destId="{0F199F6B-AE06-461E-A7AB-DDAEB2180F12}" srcOrd="0" destOrd="0" presId="urn:microsoft.com/office/officeart/2005/8/layout/hChevron3"/>
    <dgm:cxn modelId="{D667947B-CF4E-4C2F-960F-E538980F3F4C}" type="presParOf" srcId="{A326D9C6-C203-4F22-8095-10FCD66683CF}" destId="{2A7FC267-C0BE-4B4D-99A7-C1BBA2FDC23F}" srcOrd="1" destOrd="0" presId="urn:microsoft.com/office/officeart/2005/8/layout/hChevron3"/>
    <dgm:cxn modelId="{AF81A08A-D57E-47EF-B35E-158D3344A706}" type="presParOf" srcId="{A326D9C6-C203-4F22-8095-10FCD66683CF}" destId="{8F0276E3-9ABC-4F0B-8B05-354F075C4791}" srcOrd="2" destOrd="0" presId="urn:microsoft.com/office/officeart/2005/8/layout/hChevron3"/>
    <dgm:cxn modelId="{B24A1DFD-33B4-44EC-890F-FB4A2EF1B6A6}" type="presParOf" srcId="{A326D9C6-C203-4F22-8095-10FCD66683CF}" destId="{5259418A-F8A8-460D-9429-15F6D1F1F116}" srcOrd="3" destOrd="0" presId="urn:microsoft.com/office/officeart/2005/8/layout/hChevron3"/>
    <dgm:cxn modelId="{70975DEE-3AA3-4A65-B87D-75AF3CF777A6}" type="presParOf" srcId="{A326D9C6-C203-4F22-8095-10FCD66683CF}" destId="{1A1607DF-BED8-46AD-85EF-B4A3AE01B923}" srcOrd="4" destOrd="0" presId="urn:microsoft.com/office/officeart/2005/8/layout/hChevron3"/>
    <dgm:cxn modelId="{87961787-C53A-456C-9184-9F8AAC03B4EF}" type="presParOf" srcId="{A326D9C6-C203-4F22-8095-10FCD66683CF}" destId="{5C4F35BF-9E04-41CC-BF11-2B9323ACE67E}" srcOrd="5" destOrd="0" presId="urn:microsoft.com/office/officeart/2005/8/layout/hChevron3"/>
    <dgm:cxn modelId="{1EB0E2AF-41BA-4BAC-88E8-A4413EF42618}" type="presParOf" srcId="{A326D9C6-C203-4F22-8095-10FCD66683CF}" destId="{7C23E482-5DAE-4534-B78D-C665CACDCA89}" srcOrd="6" destOrd="0" presId="urn:microsoft.com/office/officeart/2005/8/layout/hChevron3"/>
    <dgm:cxn modelId="{5952FF22-3C24-47AA-A8E8-59EEEF0FAC19}" type="presParOf" srcId="{A326D9C6-C203-4F22-8095-10FCD66683CF}" destId="{BF8C5051-8C95-4993-9095-D722C80AB34C}" srcOrd="7" destOrd="0" presId="urn:microsoft.com/office/officeart/2005/8/layout/hChevron3"/>
    <dgm:cxn modelId="{45250EF3-1E6D-465A-8456-4635EC9E2996}" type="presParOf" srcId="{A326D9C6-C203-4F22-8095-10FCD66683CF}" destId="{A7A8BE7C-EC04-4881-99F4-B7FC09B5759C}" srcOrd="8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b="1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1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0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0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1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99F6B-AE06-461E-A7AB-DDAEB2180F12}">
      <dsp:nvSpPr>
        <dsp:cNvPr id="0" name=""/>
        <dsp:cNvSpPr/>
      </dsp:nvSpPr>
      <dsp:spPr>
        <a:xfrm>
          <a:off x="17348" y="0"/>
          <a:ext cx="2913280" cy="543256"/>
        </a:xfrm>
        <a:prstGeom prst="homePlate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Dynamical modeling</a:t>
          </a:r>
          <a:endParaRPr lang="fr-MA" sz="2000" b="0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17348" y="0"/>
        <a:ext cx="2777466" cy="543256"/>
      </dsp:txXfrm>
    </dsp:sp>
    <dsp:sp modelId="{8F0276E3-9ABC-4F0B-8B05-354F075C4791}">
      <dsp:nvSpPr>
        <dsp:cNvPr id="0" name=""/>
        <dsp:cNvSpPr/>
      </dsp:nvSpPr>
      <dsp:spPr>
        <a:xfrm>
          <a:off x="2340683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0" kern="1200" dirty="0">
              <a:solidFill>
                <a:schemeClr val="bg1"/>
              </a:solidFill>
              <a:cs typeface="Arial" pitchFamily="34" charset="0"/>
            </a:rPr>
            <a:t>Adaptive observer </a:t>
          </a:r>
          <a:endParaRPr lang="fr-MA" sz="2000" b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2612311" y="0"/>
        <a:ext cx="2370024" cy="543256"/>
      </dsp:txXfrm>
    </dsp:sp>
    <dsp:sp modelId="{1A1607DF-BED8-46AD-85EF-B4A3AE01B923}">
      <dsp:nvSpPr>
        <dsp:cNvPr id="0" name=""/>
        <dsp:cNvSpPr/>
      </dsp:nvSpPr>
      <dsp:spPr>
        <a:xfrm>
          <a:off x="4662742" y="0"/>
          <a:ext cx="2913280" cy="543256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MA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FTC </a:t>
          </a:r>
          <a:r>
            <a:rPr lang="fr-FR" sz="2000" b="1" i="0" kern="1200" dirty="0" err="1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Strategy</a:t>
          </a:r>
          <a:r>
            <a:rPr lang="fr-FR" sz="2000" b="1" i="0" kern="1200" dirty="0">
              <a:solidFill>
                <a:schemeClr val="bg1"/>
              </a:solidFill>
              <a:latin typeface="Tw Cen MT" panose="020B0602020104020603"/>
              <a:ea typeface="+mn-ea"/>
              <a:cs typeface="+mn-cs"/>
            </a:rPr>
            <a:t> </a:t>
          </a:r>
          <a:endParaRPr lang="fr-MA" sz="2000" b="1" i="0" kern="1200" dirty="0">
            <a:solidFill>
              <a:prstClr val="white"/>
            </a:solidFill>
            <a:latin typeface="Tw Cen MT" panose="020B0602020104020603"/>
            <a:ea typeface="+mn-ea"/>
            <a:cs typeface="+mn-cs"/>
          </a:endParaRPr>
        </a:p>
      </dsp:txBody>
      <dsp:txXfrm>
        <a:off x="4934370" y="0"/>
        <a:ext cx="2370024" cy="543256"/>
      </dsp:txXfrm>
    </dsp:sp>
    <dsp:sp modelId="{7C23E482-5DAE-4534-B78D-C665CACDCA89}">
      <dsp:nvSpPr>
        <dsp:cNvPr id="0" name=""/>
        <dsp:cNvSpPr/>
      </dsp:nvSpPr>
      <dsp:spPr>
        <a:xfrm>
          <a:off x="6993366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Simulation Results</a:t>
          </a:r>
        </a:p>
      </dsp:txBody>
      <dsp:txXfrm>
        <a:off x="7264994" y="0"/>
        <a:ext cx="2370024" cy="543256"/>
      </dsp:txXfrm>
    </dsp:sp>
    <dsp:sp modelId="{A7A8BE7C-EC04-4881-99F4-B7FC09B5759C}">
      <dsp:nvSpPr>
        <dsp:cNvPr id="0" name=""/>
        <dsp:cNvSpPr/>
      </dsp:nvSpPr>
      <dsp:spPr>
        <a:xfrm>
          <a:off x="9323990" y="0"/>
          <a:ext cx="2913280" cy="543256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  <a:cs typeface="Arial" pitchFamily="34" charset="0"/>
            </a:rPr>
            <a:t>Conclusion</a:t>
          </a:r>
          <a:endParaRPr lang="en-US" sz="2000" kern="1200" dirty="0">
            <a:solidFill>
              <a:schemeClr val="bg1"/>
            </a:solidFill>
          </a:endParaRPr>
        </a:p>
      </dsp:txBody>
      <dsp:txXfrm>
        <a:off x="9595618" y="0"/>
        <a:ext cx="2370024" cy="5432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2E050-D6D0-4CB4-B84A-713598835F46}" type="datetimeFigureOut">
              <a:rPr lang="en-US" smtClean="0"/>
              <a:t>2024-09-13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FB26-F496-497C-8D47-10791AC07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Hello, everyone.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name 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Ezzara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Abderrahim, and I am a PhD student in LSEEET Laboratory, Department of Applied Physics in the Faculty of Science and Technology, CADI AYYAD university, Marrakesh, Morocco. Actually,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on fault-tolerant control for autonomous vehicles.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Today, I'm looking to present a new technique for "Adaptive Observer-based Fault-Tolerant Control for Actuator Faults in Quadrotor UAVs."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for joining me today.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06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Theorem 1 provides a strategy to design an adaptive observer using a LMI formulation. 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Once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previous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conditions are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satisfied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observer gain L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selected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converges to zero.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Theorem 1 provides a strategy to design an adaptive observer using a LMI formulation. 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Once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previous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conditions are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satisfied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observer gain L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selected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vector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𝑒</a:t>
                </a:r>
                <a:r>
                  <a:rPr lang="en-US" sz="1800" i="0" spc="-5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converges to zero.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adding this adaptive observer, our complete fault tolerant control strategy is given by the following scheme.</a:t>
            </a:r>
          </a:p>
          <a:p>
            <a:r>
              <a:rPr lang="en-US" dirty="0"/>
              <a:t>In this structure the adaptive observer allows to estimate the actuator faults.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estimates are then taken into account by the control laws to form an active fault tolerant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89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us go to the third part : </a:t>
            </a:r>
            <a:r>
              <a:rPr lang="en-US" sz="1200" dirty="0">
                <a:cs typeface="Arial" pitchFamily="34" charset="0"/>
              </a:rPr>
              <a:t>Quadrotor Fault Tolerant Control in presence of Actuator Faults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6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SMC technique is used to generate control laws leading the system to follow the desired path in the normal and the faulty case.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the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tracking error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is the sliding surfaces 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Arial" panose="020B0604020202020204" pitchFamily="34" charset="0"/>
                  </a:rPr>
                  <a:t> are the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Lyapunov functions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Using the backstepping approach, we can extract control laws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3</m:t>
                        </m:r>
                      </m:sub>
                    </m:sSub>
                    <m:r>
                      <a:rPr lang="en-US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𝑈</m:t>
                        </m:r>
                      </m:e>
                      <m:sub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Based on the backstepping technique, an iterative algorithm is employed to synthesize the control laws leading the system to follow the desired path in the normal and the faulty case.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𝑒_𝑖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the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tracking error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𝑒_𝑧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observation error 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𝑒_𝑓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is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fault estimation error 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related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Lyapunov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functions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provided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by: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Using the backstepping approach, we can extract control laws 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_1,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_2,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_3,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_4,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𝑈𝑥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𝑎𝑛𝑑</a:t>
                </a:r>
                <a:r>
                  <a:rPr lang="en-US" sz="1800" i="0">
                    <a:effectLst/>
                    <a:latin typeface="Cambria Math" panose="02040503050406030204" pitchFamily="18" charset="0"/>
                    <a:cs typeface="Arial" panose="020B0604020202020204" pitchFamily="34" charset="0"/>
                  </a:rPr>
                  <a:t>〖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𝑈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〗_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𝑦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92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command benefits from the SMC properties, such as robustness,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it allows a real time fault compensation because it takes into account the estimated faults.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18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us pass to the fourth section : </a:t>
            </a:r>
            <a:r>
              <a:rPr lang="en-US" sz="1200" dirty="0">
                <a:cs typeface="Arial" pitchFamily="34" charset="0"/>
              </a:rPr>
              <a:t>Simulation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76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marR="0" lvl="0" indent="-342900" algn="just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order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to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evaluate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performance and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effectiveness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proposed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approach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executed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simulations in MATLAB/SIMULINK®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environment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LMIs were solved using CVX, a MATLAB-based modeling system for convex optimization.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quadrotor object of our study is the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Draganfly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IV, manufactured by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Draganfly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Innovations.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GB" sz="1800" dirty="0">
                    <a:latin typeface="Calibri (Body)"/>
                  </a:rPr>
                  <a:t>Two actuator faults related </a:t>
                </a:r>
                <a:r>
                  <a:rPr lang="en-GB" sz="1800" dirty="0">
                    <a:effectLst/>
                    <a:latin typeface="Calibri (Body)"/>
                    <a:ea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𝜑</m:t>
                    </m:r>
                    <m:r>
                      <a:rPr lang="fr-FR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fr-FR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and</m:t>
                    </m:r>
                    <m:r>
                      <a:rPr lang="fr-FR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GB" sz="1800" dirty="0">
                    <a:effectLst/>
                    <a:latin typeface="Calibri (Body)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effectLst/>
                    <a:latin typeface="Calibri (Body)"/>
                    <a:ea typeface="Times New Roman" panose="02020603050405020304" pitchFamily="18" charset="0"/>
                  </a:rPr>
                  <a:t> are introduced.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342900" marR="0" lvl="0" indent="-342900" algn="just" rt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order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to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evaluate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performance and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effectiveness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of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proposed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approach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executed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simulations in MATLAB/SIMULINK®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environment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LMIs were solved using CVX, a MATLAB-based modeling system for convex optimization.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quadrotor object of our study is the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Draganfly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IV, manufactured by 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Draganfly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Innovations.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 this simulation test, four actuator faults related to roll, pitch, yaw, and altitude 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𝜑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𝜃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𝜓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𝑧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are introduced.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5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41855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state estimates in the faulty case are shown in Figure 2.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can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that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real states converge to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desired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even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presence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clearly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illustrates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good performance and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robustness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the control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strategy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791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2141855" algn="l"/>
              </a:tabLst>
              <a:defRPr/>
            </a:pPr>
            <a:r>
              <a:rPr lang="en-US" sz="2800" dirty="0"/>
              <a:t>Let's zoom in on the roll (𝜑) and altitude (z) states affected by faults.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41855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8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convergence time of less than 1 second ensures rapid fault detection. 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RMSE of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0.02 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0.30 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r>
                  <a:rPr lang="fr-FR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indicates precise fault estimation</a:t>
                </a:r>
                <a:endParaRPr lang="fr-FR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Therefore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proposed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observer can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give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fast and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accurate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fault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estimation.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Figure 3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presents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true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estimated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faults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According to this figure, there is a very excellent estimation of the actuator faults and the mean of the estimation error is of the order of  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10^(−7)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Therefore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proposed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observer can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give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fast and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accurate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fault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estimation.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Many actuator-fault-tolerant control strategies have been proposed, mainly based on observer-based techniques. </a:t>
            </a:r>
            <a:r>
              <a:rPr lang="en-US" sz="1200" b="1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adaptive observers, it is possible to estimate faults that are represented as changes in parameters.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Unfortunately, 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observer matching condition is not satisfied for our system. Therefore we cannot use the standard adaptive observer form.</a:t>
            </a:r>
            <a:endParaRPr lang="en-US" sz="1200" b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20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proposed FTC technique uses the backstepping technique to synthesize the control laws, taking into account the real-time faults estimated by an adaptive observer that </a:t>
            </a:r>
            <a:r>
              <a:rPr lang="fr-FR" sz="1200" kern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satisfy</a:t>
            </a:r>
            <a:r>
              <a:rPr lang="fr-FR" sz="120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</a:t>
            </a:r>
            <a:r>
              <a:rPr lang="fr-FR" sz="1200" kern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cited</a:t>
            </a:r>
            <a:r>
              <a:rPr lang="fr-FR" sz="1200" kern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condition.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55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5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presents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the 3D location of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quadrotor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the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faulty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scenario.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 demonstrates excellent performance and resilience towards stability and tracking despite the occurrence of actuator failures.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61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SMC-based FTC method shows significant improvements over traditional SMC. This demonstrates the enhanced precision and fault tolerance of the proposed approach.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en-GB" sz="1200" dirty="0">
                    <a:latin typeface="Calibri (Body)"/>
                    <a:cs typeface="Times New Roman" panose="02020603050405020304" pitchFamily="18" charset="0"/>
                  </a:rPr>
                  <a:t>The input control signals are acceptable and physically realizable.</a:t>
                </a:r>
              </a:p>
              <a:p>
                <a:pPr marL="0" indent="0">
                  <a:buFont typeface="Wingdings" panose="05000000000000000000" pitchFamily="2" charset="2"/>
                  <a:buNone/>
                </a:pP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estimation errors (Figure 5) quickly converge to 0 and remain below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10^(−3)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roll (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φ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), pitch (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and yaw (</a:t>
                </a:r>
                <a:r>
                  <a:rPr lang="fr-F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ψ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estimation errors remain close to zero (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≈10^(−3)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attitude estimation error remains 2% of the desired attitude.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Despite the faults, we can conclude that the trajectory tracking of our system is assured.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70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end with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99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The non-linearity of the quadrotor and the high-order non-holonomic constraints are not neglected.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Both system state and the actuator faults can be simultaneously estimated by the used AO.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The used observer does not </a:t>
                </a:r>
                <a:r>
                  <a:rPr lang="en-US" sz="1200" dirty="0">
                    <a:latin typeface="Calibri (Body)"/>
                    <a:cs typeface="Arial" pitchFamily="34" charset="0"/>
                  </a:rPr>
                  <a:t>require</a:t>
                </a:r>
                <a:r>
                  <a:rPr lang="en-GB" sz="1200" dirty="0">
                    <a:latin typeface="Calibri (Body)"/>
                    <a:cs typeface="Arial" pitchFamily="34" charset="0"/>
                  </a:rPr>
                  <a:t> that the system structure meets the required standard observer matching requirement for the traditional ASO.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Regardless of the number of tracked outputs, both additive and multiplicative faults can be estimated.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sz="1200" dirty="0">
                    <a:latin typeface="Calibri (Body)"/>
                    <a:cs typeface="Arial" pitchFamily="34" charset="0"/>
                  </a:rPr>
                  <a:t>RMSE values in the faulty case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1200">
                            <a:latin typeface="Cambria Math" panose="02040503050406030204" pitchFamily="18" charset="0"/>
                            <a:cs typeface="Arial" pitchFamily="34" charset="0"/>
                          </a:rPr>
                          <m:t>10</m:t>
                        </m:r>
                      </m:e>
                      <m:sup>
                        <m:r>
                          <a:rPr lang="en-US" sz="1200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p>
                    </m:sSup>
                    <m:r>
                      <a:rPr lang="en-US" sz="120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1200">
                        <a:latin typeface="Cambria Math" panose="02040503050406030204" pitchFamily="18" charset="0"/>
                        <a:cs typeface="Arial" pitchFamily="34" charset="0"/>
                      </a:rPr>
                      <m:t>𝑟𝑎𝑑</m:t>
                    </m:r>
                  </m:oMath>
                </a14:m>
                <a:r>
                  <a:rPr lang="en-US" sz="1200" dirty="0">
                    <a:latin typeface="Calibri (Body)"/>
                    <a:cs typeface="Arial" pitchFamily="34" charset="0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It made it possible to precisely estimate the faults and ensure stability and trajectory tracking using </a:t>
                </a:r>
                <a:r>
                  <a:rPr lang="en-US" sz="1200" dirty="0">
                    <a:latin typeface="Calibri (Body)"/>
                    <a:cs typeface="Arial" pitchFamily="34" charset="0"/>
                  </a:rPr>
                  <a:t>an LMI optimization problem.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The non-linearity of the quadrotor and the high-order non-holonomic constraints are not neglected.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Both system state and the actuator faults can be simultaneously estimated by the used AO.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The used observer does not </a:t>
                </a:r>
                <a:r>
                  <a:rPr lang="en-US" sz="1200" dirty="0">
                    <a:latin typeface="Calibri (Body)"/>
                    <a:cs typeface="Arial" pitchFamily="34" charset="0"/>
                  </a:rPr>
                  <a:t>require</a:t>
                </a:r>
                <a:r>
                  <a:rPr lang="en-GB" sz="1200" dirty="0">
                    <a:latin typeface="Calibri (Body)"/>
                    <a:cs typeface="Arial" pitchFamily="34" charset="0"/>
                  </a:rPr>
                  <a:t> that the system structure meets the required standard observer matching requirement for the traditional ASO.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Regardless of the number of tracked outputs, both additive and multiplicative faults can be estimated.</a:t>
                </a:r>
                <a:endParaRPr lang="en-US" sz="1200" dirty="0">
                  <a:latin typeface="Calibri (Body)"/>
                  <a:cs typeface="Arial" pitchFamily="34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solidFill>
                      <a:schemeClr val="tx1"/>
                    </a:solidFill>
                    <a:latin typeface="Calibri (Body)"/>
                    <a:cs typeface="Arial" pitchFamily="34" charset="0"/>
                  </a:rPr>
                  <a:t>The simulation results have proven the significant accuracy of this control approach, with the mean estimate error of the order of  </a:t>
                </a:r>
                <a:r>
                  <a:rPr lang="en-GB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itchFamily="34" charset="0"/>
                  </a:rPr>
                  <a:t>10</a:t>
                </a:r>
                <a:r>
                  <a:rPr lang="en-US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itchFamily="34" charset="0"/>
                  </a:rPr>
                  <a:t>^(</a:t>
                </a:r>
                <a:r>
                  <a:rPr lang="en-GB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itchFamily="34" charset="0"/>
                  </a:rPr>
                  <a:t>−7</a:t>
                </a:r>
                <a:r>
                  <a:rPr lang="en-US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Arial" pitchFamily="34" charset="0"/>
                  </a:rPr>
                  <a:t>)</a:t>
                </a:r>
                <a:r>
                  <a:rPr lang="en-GB" sz="1200" dirty="0">
                    <a:solidFill>
                      <a:schemeClr val="tx1"/>
                    </a:solidFill>
                    <a:latin typeface="Calibri (Body)"/>
                    <a:cs typeface="Arial" pitchFamily="34" charset="0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GB" sz="1200" dirty="0">
                    <a:latin typeface="Calibri (Body)"/>
                    <a:cs typeface="Arial" pitchFamily="34" charset="0"/>
                  </a:rPr>
                  <a:t>It made it possible to precisely estimate the faults and ensure stability and trajectory tracking using </a:t>
                </a:r>
                <a:r>
                  <a:rPr lang="en-US" sz="1200" dirty="0">
                    <a:latin typeface="Calibri (Body)"/>
                    <a:cs typeface="Arial" pitchFamily="34" charset="0"/>
                  </a:rPr>
                  <a:t>an LMI optimization problem.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74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Hello, everyone.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My name 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Ezzara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Abderrahim, and I am a PhD student in LSEEET Laboratory, Department of Applied Physics in the Faculty of Science and Technology, CADI AYYAD university, Marrakesh, Morocco. Actually,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on fault-tolerant control for autonomous vehicles.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Today, I'm looking to present a new technique for "Adaptive Observer-based Fault-Tolerant Control for Actuator Faults in Quadrotor UAVs."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for joining me today.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59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first part of this presentation is :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Quadrotor Nonlinear Dynamical modeling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1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order to establish the quadrotor model, we will need two reference frames. Let E (O, X, Y, Z) designate an inertial frame, and B (O, x, y, z) designate a frame permanently coupled to the quadrotor body, as illustrated in figure 1.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absolute position of the quadrotor may be obtained by the three coordinates and its attitude by the three Euler’s angles, respectively: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roll angle (rotation around the x-axis)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pitch angle (rotation around the y-axis)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yaw angle (represent the rotation around the z-axis).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4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quadrotor dynamical model can be derived using the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Newton-Euler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formalism.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Various physical phenomena that might impact its dynamics are taken into account, for example: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forces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generated by the four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rotors.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drag forces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along (X,Y,Z) axis.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gravity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force.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moment developed by the quadrotor.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resultant of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aerodynamics frictions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torques.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resultant of torques due to the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gyroscopic effects.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Newton-Euler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formalism and taking in to account these forces, moments and torques, we can extract the attitude and the position coordinates of the quadrotor.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quadrotor's dynamic model, is given by these equations, where 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18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18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18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18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18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represent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the control inputs of the system</a:t>
                </a: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quadrotor's dynamic model, is given by these equations, where 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"/>
                  <a:tabLst/>
                  <a:defRPr/>
                </a:pP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𝑈</a:t>
                </a:r>
                <a:r>
                  <a:rPr lang="en-US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_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1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𝑈</a:t>
                </a:r>
                <a:r>
                  <a:rPr lang="en-US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_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2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𝑈</a:t>
                </a:r>
                <a:r>
                  <a:rPr lang="en-US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_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3</a:t>
                </a: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, 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and 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𝑈</a:t>
                </a:r>
                <a:r>
                  <a:rPr lang="en-US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_</a:t>
                </a:r>
                <a:r>
                  <a:rPr lang="x-none" sz="1800" i="0" spc="-5">
                    <a:effectLst/>
                    <a:latin typeface="Cambria Math" panose="02040503050406030204" pitchFamily="18" charset="0"/>
                    <a:ea typeface="SimSun" panose="02010600030101010101" pitchFamily="2" charset="-122"/>
                  </a:rPr>
                  <a:t>4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represent</a:t>
                </a:r>
                <a:r>
                  <a:rPr lang="x-none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the control inputs of the system</a:t>
                </a:r>
                <a:r>
                  <a:rPr lang="en-US" sz="1800" spc="-5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.</a:t>
                </a: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𝐼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𝐼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𝑦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𝐼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𝑧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the constants inertia.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"/>
                </a:pP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𝑓𝑡𝑥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𝑓𝑡𝑦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𝑓𝑡𝑧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the translation drag coefficients. </a:t>
                </a:r>
              </a:p>
              <a:p>
                <a:pPr marL="342900" marR="0" lvl="0" indent="-34290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"/>
                </a:pP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𝑓𝑎𝑥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𝑓𝑎𝑦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𝐾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𝑓𝑎𝑧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the aerodynamic friction coefficients around x, y, and z.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2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us now move to the second part : </a:t>
            </a: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Nonlinear adaptive observer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1800" dirty="0">
                    <a:effectLst/>
                    <a:ea typeface="Times New Roman" panose="02020603050405020304" pitchFamily="18" charset="0"/>
                  </a:rPr>
                  <a:t>The complete model may be expressed in state-space form as below.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following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considered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first assumption: The pair (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𝐶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is observable;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The second</a:t>
                </a:r>
                <a:r>
                  <a:rPr lang="fr-FR" sz="1800" baseline="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</a:t>
                </a:r>
                <a14:m>
                  <m:oMath xmlns:m="http://schemas.openxmlformats.org/officeDocument/2006/math">
                    <m:r>
                      <a:rPr lang="fr-FR" sz="18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Ф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18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satisfy the Lipschitz property with respect to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thirdly</a:t>
                </a:r>
                <a:r>
                  <a:rPr lang="en-US" sz="1800" baseline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The fault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𝑓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bounded in the following sense: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 number four: The actuator faults are piecewise constant and slowly vary in time as follows: 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fifth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System matrices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satisfy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following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condition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1800" baseline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last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Given that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bounded, the first derivative of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(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in time is both continuous and bounded.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he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following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assumptions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are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considered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first assumption: The pair 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𝐶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𝐴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is observable;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The second</a:t>
                </a:r>
                <a:r>
                  <a:rPr lang="fr-FR" sz="1800" baseline="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Ф</a:t>
                </a:r>
                <a:r>
                  <a:rPr lang="en-US" sz="1800" i="0">
                    <a:effectLst/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𝑢)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𝜎</a:t>
                </a:r>
                <a:r>
                  <a:rPr lang="en-US" sz="1800" i="0">
                    <a:effectLst/>
                    <a:latin typeface="Cambria Math" panose="02040503050406030204" pitchFamily="18" charset="0"/>
                    <a:cs typeface="Arial" panose="020B0604020202020204" pitchFamily="34" charset="0"/>
                  </a:rPr>
                  <a:t>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𝑥)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satisfy the Lipschitz property with respect to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thirdly</a:t>
                </a:r>
                <a:r>
                  <a:rPr lang="en-US" sz="1800" baseline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: The fault vector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𝑓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_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𝑎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 bounded in the following sense: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 number four: The actuator faults are piecewise constant and slowly vary in time as follows: </a:t>
                </a: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fifth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matrices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𝐴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𝐵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𝐸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𝐶</a:t>
                </a:r>
                <a:r>
                  <a:rPr lang="fr-FR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800" dirty="0" err="1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satisfy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85750" marR="0" lvl="0" indent="-28575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1800" baseline="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last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assumption: Given that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bounded, the first derivative of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𝜎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(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𝑥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)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in time is both continuous and bounded.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6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Define new coordinates as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= 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where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original system takes the following form in the new coordinate system: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Based on the new system state space representation, we suggest the following adaptive observer: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Then, both the system state and the actuator faults can be simultaneously estimated by the adaptive observer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Define new coordinates as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𝑧</a:t>
                </a:r>
                <a:r>
                  <a:rPr lang="en-US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= </a:t>
                </a:r>
                <a:r>
                  <a:rPr lang="fr-FR" sz="1800" i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𝑇 𝑥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where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 original system takes the following form in the new coordinate system: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Based on the new system state space representation, we suggest the following adaptive observer:</a:t>
                </a:r>
              </a:p>
              <a:p>
                <a:pPr marL="285750" marR="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Then, both the system state and the actuator faults can be simultaneously estimated by the adaptive observer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FB26-F496-497C-8D47-10791AC07E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2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92B6D-986E-4C05-A3B3-7ACA2C0B4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4DAD9C-0455-4148-8008-4A690513F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FD44-B937-4BDD-8885-422B3937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BE8DBF-0381-438E-8B4D-DD87CC7DD4CE}" type="datetime1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BE96-D90F-4789-889E-E9F529CAF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5FBC6-17BA-4515-8B69-32A50B74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1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381F-C293-48B8-97CE-DD6B8A66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96DED-DB16-4603-BBD1-7AE93FD83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882E7-A620-4E77-9FA6-7F2D4967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703D53-5EEB-4FEA-BBEB-090EC4931EE1}" type="datetime1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29151-FD16-4543-BE45-C4BE2AFA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3C095-59B3-4A1D-B0D9-BEC7D3905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72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A6C61-68D3-4A10-9B78-669CF88E8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0ED2B-B51C-42D0-BF86-83467C021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A3FCC-7D78-4C71-AD62-D13BB2E26D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F3C27CC-17FE-4689-83F5-118012CDF657}" type="datetime1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46D66-9F4C-41F7-804E-6B6681A9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E94FC-B5E3-4837-805F-93D556CD9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6386" y="1663217"/>
            <a:ext cx="11544951" cy="4122817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EF7957-62A6-2F32-40BC-75E462878F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6385" y="327534"/>
            <a:ext cx="11544949" cy="56755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528E7C2-CE3F-EE06-4447-2CB3BC3EAE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6384" y="947716"/>
            <a:ext cx="11544951" cy="439736"/>
          </a:xfrm>
        </p:spPr>
        <p:txBody>
          <a:bodyPr lIns="0"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14550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198475" y="1656446"/>
            <a:ext cx="5897525" cy="415025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80518" y="1656446"/>
            <a:ext cx="5897525" cy="4150253"/>
          </a:xfrm>
        </p:spPr>
        <p:txBody>
          <a:bodyPr/>
          <a:lstStyle>
            <a:lvl1pPr>
              <a:buClr>
                <a:srgbClr val="00629B"/>
              </a:buClr>
              <a:defRPr/>
            </a:lvl1pPr>
            <a:lvl2pPr>
              <a:buClr>
                <a:srgbClr val="00629B"/>
              </a:buClr>
              <a:defRPr/>
            </a:lvl2pPr>
            <a:lvl3pPr>
              <a:buClr>
                <a:srgbClr val="00629B"/>
              </a:buClr>
              <a:defRPr/>
            </a:lvl3pPr>
            <a:lvl4pPr>
              <a:buClr>
                <a:srgbClr val="00629B"/>
              </a:buClr>
              <a:defRPr/>
            </a:lvl4pPr>
            <a:lvl5pPr>
              <a:buClr>
                <a:srgbClr val="00629B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AF5401-247A-20C7-3264-A18311DFAD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8475" y="327534"/>
            <a:ext cx="11879567" cy="567559"/>
          </a:xfrm>
          <a:prstGeom prst="rect">
            <a:avLst/>
          </a:prstGeom>
        </p:spPr>
        <p:txBody>
          <a:bodyPr lIns="0"/>
          <a:lstStyle>
            <a:lvl1pPr>
              <a:defRPr>
                <a:solidFill>
                  <a:srgbClr val="00629B"/>
                </a:solidFill>
              </a:defRPr>
            </a:lvl1pPr>
          </a:lstStyle>
          <a:p>
            <a:r>
              <a:rPr lang="en-US" dirty="0"/>
              <a:t>Topic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384FD7-4A7D-5268-62F7-93283DA102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8475" y="947716"/>
            <a:ext cx="11879567" cy="439736"/>
          </a:xfrm>
        </p:spPr>
        <p:txBody>
          <a:bodyPr lIns="0"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21759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7488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5149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667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99579" y="0"/>
            <a:ext cx="7392421" cy="68580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0C8BCD9-395E-41AA-9D16-154338C2173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05776" y="1892850"/>
            <a:ext cx="2922958" cy="3072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70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10C161-0AF1-4044-A1DF-37B7E35E72EA}"/>
              </a:ext>
            </a:extLst>
          </p:cNvPr>
          <p:cNvSpPr/>
          <p:nvPr userDrawn="1"/>
        </p:nvSpPr>
        <p:spPr>
          <a:xfrm>
            <a:off x="0" y="0"/>
            <a:ext cx="12192000" cy="1105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6538" y="216998"/>
            <a:ext cx="11350188" cy="4505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aphic 11">
            <a:extLst>
              <a:ext uri="{FF2B5EF4-FFF2-40B4-BE49-F238E27FC236}">
                <a16:creationId xmlns:a16="http://schemas.microsoft.com/office/drawing/2014/main" id="{5B05E873-8D92-4846-A887-846BF2075D93}"/>
              </a:ext>
            </a:extLst>
          </p:cNvPr>
          <p:cNvGrpSpPr/>
          <p:nvPr userDrawn="1"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BC061-6A34-4BBD-930D-2D703A7C7CCC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B9F7BC-88D3-43B8-9489-454589102AEF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88022-FCEB-4596-A480-B562A2A59CD8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28E89D-EC40-4A68-B447-141A7041489A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415D72-84D8-49A2-81AF-5E5979736110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7E3839-E368-45F7-ADE0-4C330093BCFB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BE48475-8E68-41C7-A5B4-937F0A16508E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103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B575E-DE09-4BF2-BAE3-5B06C687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0633-060B-4DA8-928F-6F3FEDDEA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65915-8707-432E-B7BD-85B5D38F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AD9D544-AF8B-4221-9384-8839EA728A1B}" type="datetime1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49371-5F95-4427-B1F8-D837A493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D0BCB-865F-4822-81B2-008679292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0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F74-BC53-45C4-8855-2AF1CC56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DDAC0-E05E-41E6-AC4C-0B64AA60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D7082-E4A2-4A0F-B84D-B391CBE58D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3ABE9-66AE-4049-8711-D0A916496AB4}" type="datetime1">
              <a:rPr lang="en-US" smtClean="0"/>
              <a:t>2024-09-13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A8324-6AE2-4F5C-9BF1-C70053AB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1681-37CE-4B41-99B5-D555F8482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6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41FF7-CA3C-49D5-9B69-17E262889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E1B97-31CE-427D-92C8-C1C5430C1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00F3C-E797-49E9-9D30-89D3C0F11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305AE-74DA-419D-85EB-478AD595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C0D78BA-D9FA-47C3-BAFE-83C47BF51BD0}" type="datetime1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9249E-4556-4298-A1B6-646C7F24E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47E30-BB26-4B6A-A4F4-F82DB3F9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5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FFCDE-8E84-4F21-95DE-E906CD96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0EC81-2E30-4983-AE94-85D468D87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3F2E7-5DD4-4526-B599-9FA68BC1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797C0-6BA2-4BA8-BF31-AB36B7524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0CA62-4D94-42F2-B5B7-AD1165310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737498-45D9-473C-AFD7-36CA1D3723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385E99-518A-4556-93E5-6A903A003E03}" type="datetime1">
              <a:rPr lang="en-US" smtClean="0"/>
              <a:t>2024-09-13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5494B-F944-4780-8234-831A6D06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22037D-37F0-4246-9A6D-BC3FF865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6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82C6-8297-4C5C-94C6-9C0FF968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7DF50E-D01B-4185-9405-E70EB0016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70B433F-2A05-42AD-B97F-45B9AAFBE8AF}" type="datetime1">
              <a:rPr lang="en-US" smtClean="0"/>
              <a:t>2024-09-13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71A035-2169-4AFB-AB2F-929CDA5A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A5AF9-1719-4D60-9A91-485E6DFB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0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E1FA84-7EA5-447C-A71B-C909FD3B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27E8C4F-A059-468F-A11D-3E53B62D0312}" type="datetime1">
              <a:rPr lang="en-US" smtClean="0"/>
              <a:t>2024-09-13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DA84A-082B-4A1A-9A33-B7039A4D7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05DD0-DB89-4CE2-B0FF-A93A8417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5297" y="5127318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7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6DC0-996B-4A40-817D-0F39E9F9D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906-62BF-4208-94FE-25EE6238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631E3-7F55-4DE8-A040-F6E0723C5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0C60-5158-4024-B493-5CC0BB12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FB1465A-C663-4D7A-ACF9-4EDD64E31FA0}" type="datetime1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001546-13E8-421C-8195-4720B86EB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3EAF8-F371-4EC0-9A4B-0CC9CAE1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18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C40F9-0279-4802-9C6A-F395C4B49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2D8DB2-58A0-49E7-A8FA-F66C56D2D1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A0409-D00D-4A90-934E-20979B06F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5E231-C131-4712-A6C0-957E8012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2C75D1C-022C-4CE4-BC99-F0A338A2D5A3}" type="datetime1">
              <a:rPr lang="en-US" smtClean="0"/>
              <a:t>2024-09-13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ABF77-6040-4F76-892B-3E1A0CCFA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7DF9E-686F-4515-A847-DE024B64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DEE0D5-CF2E-4CEF-B4AD-23EAD4326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E69956-CC78-4C92-A83F-EDC4AC46C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0BDB9-B973-413B-B029-37DD5A7F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09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71" r:id="rId17"/>
    <p:sldLayoutId id="2147483672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diagramQuickStyle" Target="../diagrams/quickStyle5.xml"/><Relationship Id="rId3" Type="http://schemas.openxmlformats.org/officeDocument/2006/relationships/image" Target="../media/image470.png"/><Relationship Id="rId7" Type="http://schemas.openxmlformats.org/officeDocument/2006/relationships/image" Target="../media/image35.png"/><Relationship Id="rId12" Type="http://schemas.openxmlformats.org/officeDocument/2006/relationships/diagramLayout" Target="../diagrams/layout5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11" Type="http://schemas.openxmlformats.org/officeDocument/2006/relationships/diagramData" Target="../diagrams/data5.xml"/><Relationship Id="rId5" Type="http://schemas.openxmlformats.org/officeDocument/2006/relationships/image" Target="../media/image49.png"/><Relationship Id="rId15" Type="http://schemas.microsoft.com/office/2007/relationships/diagramDrawing" Target="../diagrams/drawing5.xml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diagramColors" Target="../diagrams/colors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10.png"/><Relationship Id="rId18" Type="http://schemas.microsoft.com/office/2007/relationships/diagramDrawing" Target="../diagrams/drawing6.xml"/><Relationship Id="rId7" Type="http://schemas.openxmlformats.org/officeDocument/2006/relationships/image" Target="../media/image66.png"/><Relationship Id="rId12" Type="http://schemas.openxmlformats.org/officeDocument/2006/relationships/image" Target="../media/image400.png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0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90.png"/><Relationship Id="rId5" Type="http://schemas.openxmlformats.org/officeDocument/2006/relationships/image" Target="../media/image41.png"/><Relationship Id="rId15" Type="http://schemas.openxmlformats.org/officeDocument/2006/relationships/diagramLayout" Target="../diagrams/layout6.xml"/><Relationship Id="rId10" Type="http://schemas.openxmlformats.org/officeDocument/2006/relationships/image" Target="../media/image69.png"/><Relationship Id="rId19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68.png"/><Relationship Id="rId14" Type="http://schemas.openxmlformats.org/officeDocument/2006/relationships/diagramData" Target="../diagrams/data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420.png"/><Relationship Id="rId18" Type="http://schemas.microsoft.com/office/2007/relationships/diagramDrawing" Target="../diagrams/drawing7.xml"/><Relationship Id="rId3" Type="http://schemas.openxmlformats.org/officeDocument/2006/relationships/image" Target="../media/image3.gif"/><Relationship Id="rId7" Type="http://schemas.openxmlformats.org/officeDocument/2006/relationships/image" Target="../media/image76.png"/><Relationship Id="rId12" Type="http://schemas.openxmlformats.org/officeDocument/2006/relationships/image" Target="../media/image82.png"/><Relationship Id="rId17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1.png"/><Relationship Id="rId5" Type="http://schemas.openxmlformats.org/officeDocument/2006/relationships/image" Target="../media/image74.png"/><Relationship Id="rId15" Type="http://schemas.openxmlformats.org/officeDocument/2006/relationships/diagramLayout" Target="../diagrams/layout7.xml"/><Relationship Id="rId10" Type="http://schemas.openxmlformats.org/officeDocument/2006/relationships/image" Target="../media/image80.png"/><Relationship Id="rId4" Type="http://schemas.openxmlformats.org/officeDocument/2006/relationships/image" Target="../media/image4.gif"/><Relationship Id="rId9" Type="http://schemas.openxmlformats.org/officeDocument/2006/relationships/image" Target="../media/image79.png"/><Relationship Id="rId1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diagramColors" Target="../diagrams/colors8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8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8.xml"/><Relationship Id="rId1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diagramData" Target="../diagrams/data8.xml"/><Relationship Id="rId9" Type="http://schemas.openxmlformats.org/officeDocument/2006/relationships/image" Target="../media/image45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2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3" Type="http://schemas.openxmlformats.org/officeDocument/2006/relationships/image" Target="../media/image56.png"/><Relationship Id="rId7" Type="http://schemas.openxmlformats.org/officeDocument/2006/relationships/diagramLayout" Target="../diagrams/layout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0.xml"/><Relationship Id="rId5" Type="http://schemas.microsoft.com/office/2007/relationships/hdphoto" Target="../media/hdphoto1.wdp"/><Relationship Id="rId10" Type="http://schemas.microsoft.com/office/2007/relationships/diagramDrawing" Target="../diagrams/drawing10.xml"/><Relationship Id="rId4" Type="http://schemas.openxmlformats.org/officeDocument/2006/relationships/image" Target="../media/image58.png"/><Relationship Id="rId9" Type="http://schemas.openxmlformats.org/officeDocument/2006/relationships/diagramColors" Target="../diagrams/colors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61.tif"/><Relationship Id="rId4" Type="http://schemas.openxmlformats.org/officeDocument/2006/relationships/diagramLayout" Target="../diagrams/layout11.xml"/><Relationship Id="rId9" Type="http://schemas.openxmlformats.org/officeDocument/2006/relationships/image" Target="../media/image60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6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63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iff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65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7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6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gif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6.png"/><Relationship Id="rId21" Type="http://schemas.openxmlformats.org/officeDocument/2006/relationships/image" Target="../media/image1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diagramLayout" Target="../diagrams/layout2.xml"/><Relationship Id="rId3" Type="http://schemas.openxmlformats.org/officeDocument/2006/relationships/image" Target="../media/image26.png"/><Relationship Id="rId7" Type="http://schemas.openxmlformats.org/officeDocument/2006/relationships/image" Target="../media/image120.png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11" Type="http://schemas.openxmlformats.org/officeDocument/2006/relationships/image" Target="../media/image27.png"/><Relationship Id="rId5" Type="http://schemas.openxmlformats.org/officeDocument/2006/relationships/image" Target="../media/image110.pn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50.png"/><Relationship Id="rId1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0.png"/><Relationship Id="rId3" Type="http://schemas.openxmlformats.org/officeDocument/2006/relationships/image" Target="../media/image210.png"/><Relationship Id="rId7" Type="http://schemas.openxmlformats.org/officeDocument/2006/relationships/image" Target="../media/image33.png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0.png"/><Relationship Id="rId11" Type="http://schemas.openxmlformats.org/officeDocument/2006/relationships/diagramColors" Target="../diagrams/colors4.xml"/><Relationship Id="rId5" Type="http://schemas.openxmlformats.org/officeDocument/2006/relationships/image" Target="../media/image310.png"/><Relationship Id="rId15" Type="http://schemas.openxmlformats.org/officeDocument/2006/relationships/image" Target="../media/image290.png"/><Relationship Id="rId10" Type="http://schemas.openxmlformats.org/officeDocument/2006/relationships/diagramQuickStyle" Target="../diagrams/quickStyle4.xml"/><Relationship Id="rId4" Type="http://schemas.openxmlformats.org/officeDocument/2006/relationships/image" Target="../media/image32.png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16217" y="5921796"/>
            <a:ext cx="3689008" cy="740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4F81BD">
                    <a:lumMod val="75000"/>
                  </a:srgbClr>
                </a:solidFill>
                <a:latin typeface="Garamond" pitchFamily="18" charset="0"/>
              </a:defRPr>
            </a:lvl1pPr>
          </a:lstStyle>
          <a:p>
            <a:r>
              <a:rPr lang="fr-FR" sz="2107" b="1" dirty="0" err="1">
                <a:solidFill>
                  <a:schemeClr val="tx1"/>
                </a:solidFill>
                <a:latin typeface="+mn-lt"/>
              </a:rPr>
              <a:t>Presented</a:t>
            </a:r>
            <a:r>
              <a:rPr lang="fr-FR" sz="2107" b="1" dirty="0">
                <a:solidFill>
                  <a:schemeClr val="tx1"/>
                </a:solidFill>
                <a:latin typeface="+mn-lt"/>
              </a:rPr>
              <a:t> by: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107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6" dirty="0">
                <a:solidFill>
                  <a:schemeClr val="tx1"/>
                </a:solidFill>
                <a:latin typeface="+mn-lt"/>
              </a:rPr>
              <a:t>EZZARA Abderrahim</a:t>
            </a:r>
            <a:endParaRPr lang="fr-FR" sz="473" dirty="0">
              <a:latin typeface="+mn-lt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8621436" y="5503697"/>
            <a:ext cx="3508191" cy="125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sz="1505" b="1" dirty="0"/>
              <a:t> </a:t>
            </a:r>
            <a:r>
              <a:rPr lang="fr-FR" sz="2107" b="1" dirty="0" err="1"/>
              <a:t>Authors</a:t>
            </a:r>
            <a:r>
              <a:rPr lang="fr-FR" sz="2107" b="1" dirty="0"/>
              <a:t>: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Pr. AYAD Hassan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Pr. OUADINE Ahmed Youssef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Mr. EZZARA Abderrahim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FCC64BE-1A95-4D78-BE99-BF8DF620ED4B}"/>
              </a:ext>
            </a:extLst>
          </p:cNvPr>
          <p:cNvSpPr txBox="1"/>
          <p:nvPr/>
        </p:nvSpPr>
        <p:spPr>
          <a:xfrm>
            <a:off x="1109662" y="2377931"/>
            <a:ext cx="9972675" cy="2639234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967" dirty="0">
                <a:solidFill>
                  <a:schemeClr val="accent3"/>
                </a:solidFill>
              </a:rPr>
              <a:t>Sliding Mode Active Fault-Tolerant Control for Quadrotor UAV System in Presence of Actuator Faults</a:t>
            </a:r>
          </a:p>
        </p:txBody>
      </p:sp>
      <p:sp>
        <p:nvSpPr>
          <p:cNvPr id="18" name="ZoneTexte 19">
            <a:extLst>
              <a:ext uri="{FF2B5EF4-FFF2-40B4-BE49-F238E27FC236}">
                <a16:creationId xmlns:a16="http://schemas.microsoft.com/office/drawing/2014/main" id="{E2421B91-5822-41C3-AD6F-232B3911B237}"/>
              </a:ext>
            </a:extLst>
          </p:cNvPr>
          <p:cNvSpPr txBox="1"/>
          <p:nvPr/>
        </p:nvSpPr>
        <p:spPr>
          <a:xfrm>
            <a:off x="1782051" y="903137"/>
            <a:ext cx="859348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Department of Applied Physics</a:t>
            </a:r>
          </a:p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Faculty of Science and Technology, CADI AYYAD university</a:t>
            </a:r>
          </a:p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Marrakesh, Morocco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06D3B2C-C182-CECA-CF69-F84D0E6AB299}"/>
              </a:ext>
            </a:extLst>
          </p:cNvPr>
          <p:cNvSpPr/>
          <p:nvPr/>
        </p:nvSpPr>
        <p:spPr>
          <a:xfrm>
            <a:off x="5371463" y="5921796"/>
            <a:ext cx="1714293" cy="751067"/>
          </a:xfrm>
          <a:custGeom>
            <a:avLst/>
            <a:gdLst>
              <a:gd name="connsiteX0" fmla="*/ 2530020 w 5252326"/>
              <a:gd name="connsiteY0" fmla="*/ 1586124 h 2054575"/>
              <a:gd name="connsiteX1" fmla="*/ 2508973 w 5252326"/>
              <a:gd name="connsiteY1" fmla="*/ 1597458 h 2054575"/>
              <a:gd name="connsiteX2" fmla="*/ 2493861 w 5252326"/>
              <a:gd name="connsiteY2" fmla="*/ 1692442 h 2054575"/>
              <a:gd name="connsiteX3" fmla="*/ 2525703 w 5252326"/>
              <a:gd name="connsiteY3" fmla="*/ 1727522 h 2054575"/>
              <a:gd name="connsiteX4" fmla="*/ 2530020 w 5252326"/>
              <a:gd name="connsiteY4" fmla="*/ 1586124 h 2054575"/>
              <a:gd name="connsiteX5" fmla="*/ 2626085 w 5252326"/>
              <a:gd name="connsiteY5" fmla="*/ 1561299 h 2054575"/>
              <a:gd name="connsiteX6" fmla="*/ 2522465 w 5252326"/>
              <a:gd name="connsiteY6" fmla="*/ 1660601 h 2054575"/>
              <a:gd name="connsiteX7" fmla="*/ 2625005 w 5252326"/>
              <a:gd name="connsiteY7" fmla="*/ 1760982 h 2054575"/>
              <a:gd name="connsiteX8" fmla="*/ 2724847 w 5252326"/>
              <a:gd name="connsiteY8" fmla="*/ 1661140 h 2054575"/>
              <a:gd name="connsiteX9" fmla="*/ 2626085 w 5252326"/>
              <a:gd name="connsiteY9" fmla="*/ 1561299 h 2054575"/>
              <a:gd name="connsiteX10" fmla="*/ 2626625 w 5252326"/>
              <a:gd name="connsiteY10" fmla="*/ 1511108 h 2054575"/>
              <a:gd name="connsiteX11" fmla="*/ 2775038 w 5252326"/>
              <a:gd name="connsiteY11" fmla="*/ 1661680 h 2054575"/>
              <a:gd name="connsiteX12" fmla="*/ 2624466 w 5252326"/>
              <a:gd name="connsiteY12" fmla="*/ 1810094 h 2054575"/>
              <a:gd name="connsiteX13" fmla="*/ 2466338 w 5252326"/>
              <a:gd name="connsiteY13" fmla="*/ 1656283 h 2054575"/>
              <a:gd name="connsiteX14" fmla="*/ 2626625 w 5252326"/>
              <a:gd name="connsiteY14" fmla="*/ 1511108 h 2054575"/>
              <a:gd name="connsiteX15" fmla="*/ 2624466 w 5252326"/>
              <a:gd name="connsiteY15" fmla="*/ 1404791 h 2054575"/>
              <a:gd name="connsiteX16" fmla="*/ 2371893 w 5252326"/>
              <a:gd name="connsiteY16" fmla="*/ 1661141 h 2054575"/>
              <a:gd name="connsiteX17" fmla="*/ 2621767 w 5252326"/>
              <a:gd name="connsiteY17" fmla="*/ 1915333 h 2054575"/>
              <a:gd name="connsiteX18" fmla="*/ 2879737 w 5252326"/>
              <a:gd name="connsiteY18" fmla="*/ 1670316 h 2054575"/>
              <a:gd name="connsiteX19" fmla="*/ 2624466 w 5252326"/>
              <a:gd name="connsiteY19" fmla="*/ 1404791 h 2054575"/>
              <a:gd name="connsiteX20" fmla="*/ 2625545 w 5252326"/>
              <a:gd name="connsiteY20" fmla="*/ 1354060 h 2054575"/>
              <a:gd name="connsiteX21" fmla="*/ 2931547 w 5252326"/>
              <a:gd name="connsiteY21" fmla="*/ 1660602 h 2054575"/>
              <a:gd name="connsiteX22" fmla="*/ 2625545 w 5252326"/>
              <a:gd name="connsiteY22" fmla="*/ 1966603 h 2054575"/>
              <a:gd name="connsiteX23" fmla="*/ 2319543 w 5252326"/>
              <a:gd name="connsiteY23" fmla="*/ 1658982 h 2054575"/>
              <a:gd name="connsiteX24" fmla="*/ 2625545 w 5252326"/>
              <a:gd name="connsiteY24" fmla="*/ 1354060 h 2054575"/>
              <a:gd name="connsiteX25" fmla="*/ 2626085 w 5252326"/>
              <a:gd name="connsiteY25" fmla="*/ 1328695 h 2054575"/>
              <a:gd name="connsiteX26" fmla="*/ 2292559 w 5252326"/>
              <a:gd name="connsiteY26" fmla="*/ 1661141 h 2054575"/>
              <a:gd name="connsiteX27" fmla="*/ 2626085 w 5252326"/>
              <a:gd name="connsiteY27" fmla="*/ 1992508 h 2054575"/>
              <a:gd name="connsiteX28" fmla="*/ 2958531 w 5252326"/>
              <a:gd name="connsiteY28" fmla="*/ 1660062 h 2054575"/>
              <a:gd name="connsiteX29" fmla="*/ 2626085 w 5252326"/>
              <a:gd name="connsiteY29" fmla="*/ 1328695 h 2054575"/>
              <a:gd name="connsiteX30" fmla="*/ 2727006 w 5252326"/>
              <a:gd name="connsiteY30" fmla="*/ 1232091 h 2054575"/>
              <a:gd name="connsiteX31" fmla="*/ 2302266 w 5252326"/>
              <a:gd name="connsiteY31" fmla="*/ 1232629 h 2054575"/>
              <a:gd name="connsiteX32" fmla="*/ 2302273 w 5252326"/>
              <a:gd name="connsiteY32" fmla="*/ 1232631 h 2054575"/>
              <a:gd name="connsiteX33" fmla="*/ 2727194 w 5252326"/>
              <a:gd name="connsiteY33" fmla="*/ 1232092 h 2054575"/>
              <a:gd name="connsiteX34" fmla="*/ 2252164 w 5252326"/>
              <a:gd name="connsiteY34" fmla="*/ 1161344 h 2054575"/>
              <a:gd name="connsiteX35" fmla="*/ 2264698 w 5252326"/>
              <a:gd name="connsiteY35" fmla="*/ 1178730 h 2054575"/>
              <a:gd name="connsiteX36" fmla="*/ 2273664 w 5252326"/>
              <a:gd name="connsiteY36" fmla="*/ 1193300 h 2054575"/>
              <a:gd name="connsiteX37" fmla="*/ 2269892 w 5252326"/>
              <a:gd name="connsiteY37" fmla="*/ 1182979 h 2054575"/>
              <a:gd name="connsiteX38" fmla="*/ 2238591 w 5252326"/>
              <a:gd name="connsiteY38" fmla="*/ 1143583 h 2054575"/>
              <a:gd name="connsiteX39" fmla="*/ 2239007 w 5252326"/>
              <a:gd name="connsiteY39" fmla="*/ 1144122 h 2054575"/>
              <a:gd name="connsiteX40" fmla="*/ 3015198 w 5252326"/>
              <a:gd name="connsiteY40" fmla="*/ 1144122 h 2054575"/>
              <a:gd name="connsiteX41" fmla="*/ 2984436 w 5252326"/>
              <a:gd name="connsiteY41" fmla="*/ 1182440 h 2054575"/>
              <a:gd name="connsiteX42" fmla="*/ 2973642 w 5252326"/>
              <a:gd name="connsiteY42" fmla="*/ 1214281 h 2054575"/>
              <a:gd name="connsiteX43" fmla="*/ 2970741 w 5252326"/>
              <a:gd name="connsiteY43" fmla="*/ 1228920 h 2054575"/>
              <a:gd name="connsiteX44" fmla="*/ 2955294 w 5252326"/>
              <a:gd name="connsiteY44" fmla="*/ 1232630 h 2054575"/>
              <a:gd name="connsiteX45" fmla="*/ 2955832 w 5252326"/>
              <a:gd name="connsiteY45" fmla="*/ 1232631 h 2054575"/>
              <a:gd name="connsiteX46" fmla="*/ 2974181 w 5252326"/>
              <a:gd name="connsiteY46" fmla="*/ 1214282 h 2054575"/>
              <a:gd name="connsiteX47" fmla="*/ 2984975 w 5252326"/>
              <a:gd name="connsiteY47" fmla="*/ 1182440 h 2054575"/>
              <a:gd name="connsiteX48" fmla="*/ 3015737 w 5252326"/>
              <a:gd name="connsiteY48" fmla="*/ 1143583 h 2054575"/>
              <a:gd name="connsiteX49" fmla="*/ 2238591 w 5252326"/>
              <a:gd name="connsiteY49" fmla="*/ 1143583 h 2054575"/>
              <a:gd name="connsiteX50" fmla="*/ 3137166 w 5252326"/>
              <a:gd name="connsiteY50" fmla="*/ 1097170 h 2054575"/>
              <a:gd name="connsiteX51" fmla="*/ 3160373 w 5252326"/>
              <a:gd name="connsiteY51" fmla="*/ 1120376 h 2054575"/>
              <a:gd name="connsiteX52" fmla="*/ 3141484 w 5252326"/>
              <a:gd name="connsiteY52" fmla="*/ 1138726 h 2054575"/>
              <a:gd name="connsiteX53" fmla="*/ 3101547 w 5252326"/>
              <a:gd name="connsiteY53" fmla="*/ 1138726 h 2054575"/>
              <a:gd name="connsiteX54" fmla="*/ 3129071 w 5252326"/>
              <a:gd name="connsiteY54" fmla="*/ 1173805 h 2054575"/>
              <a:gd name="connsiteX55" fmla="*/ 3124754 w 5252326"/>
              <a:gd name="connsiteY55" fmla="*/ 1253139 h 2054575"/>
              <a:gd name="connsiteX56" fmla="*/ 3067007 w 5252326"/>
              <a:gd name="connsiteY56" fmla="*/ 1276346 h 2054575"/>
              <a:gd name="connsiteX57" fmla="*/ 3002245 w 5252326"/>
              <a:gd name="connsiteY57" fmla="*/ 1265552 h 2054575"/>
              <a:gd name="connsiteX58" fmla="*/ 2953674 w 5252326"/>
              <a:gd name="connsiteY58" fmla="*/ 1324377 h 2054575"/>
              <a:gd name="connsiteX59" fmla="*/ 2954213 w 5252326"/>
              <a:gd name="connsiteY59" fmla="*/ 1446886 h 2054575"/>
              <a:gd name="connsiteX60" fmla="*/ 2961769 w 5252326"/>
              <a:gd name="connsiteY60" fmla="*/ 1478188 h 2054575"/>
              <a:gd name="connsiteX61" fmla="*/ 2952594 w 5252326"/>
              <a:gd name="connsiteY61" fmla="*/ 1872698 h 2054575"/>
              <a:gd name="connsiteX62" fmla="*/ 2601799 w 5252326"/>
              <a:gd name="connsiteY62" fmla="*/ 2054032 h 2054575"/>
              <a:gd name="connsiteX63" fmla="*/ 2282845 w 5252326"/>
              <a:gd name="connsiteY63" fmla="*/ 1489521 h 2054575"/>
              <a:gd name="connsiteX64" fmla="*/ 2296877 w 5252326"/>
              <a:gd name="connsiteY64" fmla="*/ 1464156 h 2054575"/>
              <a:gd name="connsiteX65" fmla="*/ 2296337 w 5252326"/>
              <a:gd name="connsiteY65" fmla="*/ 1345965 h 2054575"/>
              <a:gd name="connsiteX66" fmla="*/ 2279067 w 5252326"/>
              <a:gd name="connsiteY66" fmla="*/ 1304409 h 2054575"/>
              <a:gd name="connsiteX67" fmla="*/ 2252083 w 5252326"/>
              <a:gd name="connsiteY67" fmla="*/ 1262853 h 2054575"/>
              <a:gd name="connsiteX68" fmla="*/ 2150622 w 5252326"/>
              <a:gd name="connsiteY68" fmla="*/ 1274187 h 2054575"/>
              <a:gd name="connsiteX69" fmla="*/ 2117701 w 5252326"/>
              <a:gd name="connsiteY69" fmla="*/ 1175964 h 2054575"/>
              <a:gd name="connsiteX70" fmla="*/ 2147924 w 5252326"/>
              <a:gd name="connsiteY70" fmla="*/ 1138726 h 2054575"/>
              <a:gd name="connsiteX71" fmla="*/ 2104749 w 5252326"/>
              <a:gd name="connsiteY71" fmla="*/ 1138726 h 2054575"/>
              <a:gd name="connsiteX72" fmla="*/ 2091796 w 5252326"/>
              <a:gd name="connsiteY72" fmla="*/ 1119297 h 2054575"/>
              <a:gd name="connsiteX73" fmla="*/ 2104209 w 5252326"/>
              <a:gd name="connsiteY73" fmla="*/ 1097710 h 2054575"/>
              <a:gd name="connsiteX74" fmla="*/ 2114463 w 5252326"/>
              <a:gd name="connsiteY74" fmla="*/ 1097710 h 2054575"/>
              <a:gd name="connsiteX75" fmla="*/ 3137166 w 5252326"/>
              <a:gd name="connsiteY75" fmla="*/ 1097170 h 2054575"/>
              <a:gd name="connsiteX76" fmla="*/ 3762662 w 5252326"/>
              <a:gd name="connsiteY76" fmla="*/ 796025 h 2054575"/>
              <a:gd name="connsiteX77" fmla="*/ 3874916 w 5252326"/>
              <a:gd name="connsiteY77" fmla="*/ 908819 h 2054575"/>
              <a:gd name="connsiteX78" fmla="*/ 3764281 w 5252326"/>
              <a:gd name="connsiteY78" fmla="*/ 1023233 h 2054575"/>
              <a:gd name="connsiteX79" fmla="*/ 3650947 w 5252326"/>
              <a:gd name="connsiteY79" fmla="*/ 911518 h 2054575"/>
              <a:gd name="connsiteX80" fmla="*/ 3762662 w 5252326"/>
              <a:gd name="connsiteY80" fmla="*/ 796025 h 2054575"/>
              <a:gd name="connsiteX81" fmla="*/ 1480333 w 5252326"/>
              <a:gd name="connsiteY81" fmla="*/ 796025 h 2054575"/>
              <a:gd name="connsiteX82" fmla="*/ 1591508 w 5252326"/>
              <a:gd name="connsiteY82" fmla="*/ 909899 h 2054575"/>
              <a:gd name="connsiteX83" fmla="*/ 1479794 w 5252326"/>
              <a:gd name="connsiteY83" fmla="*/ 1023233 h 2054575"/>
              <a:gd name="connsiteX84" fmla="*/ 1366999 w 5252326"/>
              <a:gd name="connsiteY84" fmla="*/ 910439 h 2054575"/>
              <a:gd name="connsiteX85" fmla="*/ 1480333 w 5252326"/>
              <a:gd name="connsiteY85" fmla="*/ 796025 h 2054575"/>
              <a:gd name="connsiteX86" fmla="*/ 3762662 w 5252326"/>
              <a:gd name="connsiteY86" fmla="*/ 750152 h 2054575"/>
              <a:gd name="connsiteX87" fmla="*/ 3601296 w 5252326"/>
              <a:gd name="connsiteY87" fmla="*/ 910439 h 2054575"/>
              <a:gd name="connsiteX88" fmla="*/ 3761583 w 5252326"/>
              <a:gd name="connsiteY88" fmla="*/ 1070185 h 2054575"/>
              <a:gd name="connsiteX89" fmla="*/ 3924028 w 5252326"/>
              <a:gd name="connsiteY89" fmla="*/ 907740 h 2054575"/>
              <a:gd name="connsiteX90" fmla="*/ 3762662 w 5252326"/>
              <a:gd name="connsiteY90" fmla="*/ 750152 h 2054575"/>
              <a:gd name="connsiteX91" fmla="*/ 1480873 w 5252326"/>
              <a:gd name="connsiteY91" fmla="*/ 750152 h 2054575"/>
              <a:gd name="connsiteX92" fmla="*/ 1317888 w 5252326"/>
              <a:gd name="connsiteY92" fmla="*/ 908819 h 2054575"/>
              <a:gd name="connsiteX93" fmla="*/ 1479254 w 5252326"/>
              <a:gd name="connsiteY93" fmla="*/ 1070185 h 2054575"/>
              <a:gd name="connsiteX94" fmla="*/ 1640620 w 5252326"/>
              <a:gd name="connsiteY94" fmla="*/ 909359 h 2054575"/>
              <a:gd name="connsiteX95" fmla="*/ 1480873 w 5252326"/>
              <a:gd name="connsiteY95" fmla="*/ 750152 h 2054575"/>
              <a:gd name="connsiteX96" fmla="*/ 4152314 w 5252326"/>
              <a:gd name="connsiteY96" fmla="*/ 658945 h 2054575"/>
              <a:gd name="connsiteX97" fmla="*/ 4236505 w 5252326"/>
              <a:gd name="connsiteY97" fmla="*/ 742597 h 2054575"/>
              <a:gd name="connsiteX98" fmla="*/ 4153393 w 5252326"/>
              <a:gd name="connsiteY98" fmla="*/ 825169 h 2054575"/>
              <a:gd name="connsiteX99" fmla="*/ 4070282 w 5252326"/>
              <a:gd name="connsiteY99" fmla="*/ 741517 h 2054575"/>
              <a:gd name="connsiteX100" fmla="*/ 4152314 w 5252326"/>
              <a:gd name="connsiteY100" fmla="*/ 658945 h 2054575"/>
              <a:gd name="connsiteX101" fmla="*/ 1090680 w 5252326"/>
              <a:gd name="connsiteY101" fmla="*/ 658406 h 2054575"/>
              <a:gd name="connsiteX102" fmla="*/ 1172173 w 5252326"/>
              <a:gd name="connsiteY102" fmla="*/ 741517 h 2054575"/>
              <a:gd name="connsiteX103" fmla="*/ 1088521 w 5252326"/>
              <a:gd name="connsiteY103" fmla="*/ 825169 h 2054575"/>
              <a:gd name="connsiteX104" fmla="*/ 1005950 w 5252326"/>
              <a:gd name="connsiteY104" fmla="*/ 739359 h 2054575"/>
              <a:gd name="connsiteX105" fmla="*/ 1090680 w 5252326"/>
              <a:gd name="connsiteY105" fmla="*/ 658406 h 2054575"/>
              <a:gd name="connsiteX106" fmla="*/ 4153933 w 5252326"/>
              <a:gd name="connsiteY106" fmla="*/ 625485 h 2054575"/>
              <a:gd name="connsiteX107" fmla="*/ 4037361 w 5252326"/>
              <a:gd name="connsiteY107" fmla="*/ 742597 h 2054575"/>
              <a:gd name="connsiteX108" fmla="*/ 4155012 w 5252326"/>
              <a:gd name="connsiteY108" fmla="*/ 858629 h 2054575"/>
              <a:gd name="connsiteX109" fmla="*/ 4270505 w 5252326"/>
              <a:gd name="connsiteY109" fmla="*/ 741517 h 2054575"/>
              <a:gd name="connsiteX110" fmla="*/ 4153933 w 5252326"/>
              <a:gd name="connsiteY110" fmla="*/ 625485 h 2054575"/>
              <a:gd name="connsiteX111" fmla="*/ 1090140 w 5252326"/>
              <a:gd name="connsiteY111" fmla="*/ 625485 h 2054575"/>
              <a:gd name="connsiteX112" fmla="*/ 972489 w 5252326"/>
              <a:gd name="connsiteY112" fmla="*/ 742597 h 2054575"/>
              <a:gd name="connsiteX113" fmla="*/ 1091220 w 5252326"/>
              <a:gd name="connsiteY113" fmla="*/ 858629 h 2054575"/>
              <a:gd name="connsiteX114" fmla="*/ 1205633 w 5252326"/>
              <a:gd name="connsiteY114" fmla="*/ 742057 h 2054575"/>
              <a:gd name="connsiteX115" fmla="*/ 1090140 w 5252326"/>
              <a:gd name="connsiteY115" fmla="*/ 625485 h 2054575"/>
              <a:gd name="connsiteX116" fmla="*/ 1086287 w 5252326"/>
              <a:gd name="connsiteY116" fmla="*/ 167 h 2054575"/>
              <a:gd name="connsiteX117" fmla="*/ 1126299 w 5252326"/>
              <a:gd name="connsiteY117" fmla="*/ 6466 h 2054575"/>
              <a:gd name="connsiteX118" fmla="*/ 1158680 w 5252326"/>
              <a:gd name="connsiteY118" fmla="*/ 24276 h 2054575"/>
              <a:gd name="connsiteX119" fmla="*/ 1182426 w 5252326"/>
              <a:gd name="connsiteY119" fmla="*/ 83641 h 2054575"/>
              <a:gd name="connsiteX120" fmla="*/ 1234776 w 5252326"/>
              <a:gd name="connsiteY120" fmla="*/ 91736 h 2054575"/>
              <a:gd name="connsiteX121" fmla="*/ 1287665 w 5252326"/>
              <a:gd name="connsiteY121" fmla="*/ 86340 h 2054575"/>
              <a:gd name="connsiteX122" fmla="*/ 1335157 w 5252326"/>
              <a:gd name="connsiteY122" fmla="*/ 77165 h 2054575"/>
              <a:gd name="connsiteX123" fmla="*/ 2008684 w 5252326"/>
              <a:gd name="connsiteY123" fmla="*/ 53419 h 2054575"/>
              <a:gd name="connsiteX124" fmla="*/ 2022177 w 5252326"/>
              <a:gd name="connsiteY124" fmla="*/ 59355 h 2054575"/>
              <a:gd name="connsiteX125" fmla="*/ 2008145 w 5252326"/>
              <a:gd name="connsiteY125" fmla="*/ 66911 h 2054575"/>
              <a:gd name="connsiteX126" fmla="*/ 1581793 w 5252326"/>
              <a:gd name="connsiteY126" fmla="*/ 132213 h 2054575"/>
              <a:gd name="connsiteX127" fmla="*/ 1423666 w 5252326"/>
              <a:gd name="connsiteY127" fmla="*/ 160816 h 2054575"/>
              <a:gd name="connsiteX128" fmla="*/ 1290903 w 5252326"/>
              <a:gd name="connsiteY128" fmla="*/ 189959 h 2054575"/>
              <a:gd name="connsiteX129" fmla="*/ 1260681 w 5252326"/>
              <a:gd name="connsiteY129" fmla="*/ 203451 h 2054575"/>
              <a:gd name="connsiteX130" fmla="*/ 1275792 w 5252326"/>
              <a:gd name="connsiteY130" fmla="*/ 242309 h 2054575"/>
              <a:gd name="connsiteX131" fmla="*/ 1275252 w 5252326"/>
              <a:gd name="connsiteY131" fmla="*/ 327039 h 2054575"/>
              <a:gd name="connsiteX132" fmla="*/ 1287125 w 5252326"/>
              <a:gd name="connsiteY132" fmla="*/ 344309 h 2054575"/>
              <a:gd name="connsiteX133" fmla="*/ 1698905 w 5252326"/>
              <a:gd name="connsiteY133" fmla="*/ 267134 h 2054575"/>
              <a:gd name="connsiteX134" fmla="*/ 2077764 w 5252326"/>
              <a:gd name="connsiteY134" fmla="*/ 193197 h 2054575"/>
              <a:gd name="connsiteX135" fmla="*/ 2288781 w 5252326"/>
              <a:gd name="connsiteY135" fmla="*/ 131134 h 2054575"/>
              <a:gd name="connsiteX136" fmla="*/ 2802022 w 5252326"/>
              <a:gd name="connsiteY136" fmla="*/ 104689 h 2054575"/>
              <a:gd name="connsiteX137" fmla="*/ 3249421 w 5252326"/>
              <a:gd name="connsiteY137" fmla="*/ 212086 h 2054575"/>
              <a:gd name="connsiteX138" fmla="*/ 3521962 w 5252326"/>
              <a:gd name="connsiteY138" fmla="*/ 266595 h 2054575"/>
              <a:gd name="connsiteX139" fmla="*/ 3863582 w 5252326"/>
              <a:gd name="connsiteY139" fmla="*/ 336754 h 2054575"/>
              <a:gd name="connsiteX140" fmla="*/ 3970440 w 5252326"/>
              <a:gd name="connsiteY140" fmla="*/ 351865 h 2054575"/>
              <a:gd name="connsiteX141" fmla="*/ 3973139 w 5252326"/>
              <a:gd name="connsiteY141" fmla="*/ 257960 h 2054575"/>
              <a:gd name="connsiteX142" fmla="*/ 3974758 w 5252326"/>
              <a:gd name="connsiteY142" fmla="*/ 214785 h 2054575"/>
              <a:gd name="connsiteX143" fmla="*/ 3987710 w 5252326"/>
              <a:gd name="connsiteY143" fmla="*/ 198594 h 2054575"/>
              <a:gd name="connsiteX144" fmla="*/ 3988250 w 5252326"/>
              <a:gd name="connsiteY144" fmla="*/ 199134 h 2054575"/>
              <a:gd name="connsiteX145" fmla="*/ 3988250 w 5252326"/>
              <a:gd name="connsiteY145" fmla="*/ 199133 h 2054575"/>
              <a:gd name="connsiteX146" fmla="*/ 3988250 w 5252326"/>
              <a:gd name="connsiteY146" fmla="*/ 198594 h 2054575"/>
              <a:gd name="connsiteX147" fmla="*/ 3987710 w 5252326"/>
              <a:gd name="connsiteY147" fmla="*/ 198594 h 2054575"/>
              <a:gd name="connsiteX148" fmla="*/ 3887868 w 5252326"/>
              <a:gd name="connsiteY148" fmla="*/ 173229 h 2054575"/>
              <a:gd name="connsiteX149" fmla="*/ 3215960 w 5252326"/>
              <a:gd name="connsiteY149" fmla="*/ 52879 h 2054575"/>
              <a:gd name="connsiteX150" fmla="*/ 3962345 w 5252326"/>
              <a:gd name="connsiteY150" fmla="*/ 86340 h 2054575"/>
              <a:gd name="connsiteX151" fmla="*/ 4039520 w 5252326"/>
              <a:gd name="connsiteY151" fmla="*/ 96054 h 2054575"/>
              <a:gd name="connsiteX152" fmla="*/ 4062187 w 5252326"/>
              <a:gd name="connsiteY152" fmla="*/ 94435 h 2054575"/>
              <a:gd name="connsiteX153" fmla="*/ 4087552 w 5252326"/>
              <a:gd name="connsiteY153" fmla="*/ 65292 h 2054575"/>
              <a:gd name="connsiteX154" fmla="*/ 4095107 w 5252326"/>
              <a:gd name="connsiteY154" fmla="*/ 23736 h 2054575"/>
              <a:gd name="connsiteX155" fmla="*/ 4124251 w 5252326"/>
              <a:gd name="connsiteY155" fmla="*/ 7006 h 2054575"/>
              <a:gd name="connsiteX156" fmla="*/ 4215997 w 5252326"/>
              <a:gd name="connsiteY156" fmla="*/ 19958 h 2054575"/>
              <a:gd name="connsiteX157" fmla="*/ 4232727 w 5252326"/>
              <a:gd name="connsiteY157" fmla="*/ 28593 h 2054575"/>
              <a:gd name="connsiteX158" fmla="*/ 4240823 w 5252326"/>
              <a:gd name="connsiteY158" fmla="*/ 62054 h 2054575"/>
              <a:gd name="connsiteX159" fmla="*/ 4258632 w 5252326"/>
              <a:gd name="connsiteY159" fmla="*/ 70149 h 2054575"/>
              <a:gd name="connsiteX160" fmla="*/ 4551681 w 5252326"/>
              <a:gd name="connsiteY160" fmla="*/ 57736 h 2054575"/>
              <a:gd name="connsiteX161" fmla="*/ 5233304 w 5252326"/>
              <a:gd name="connsiteY161" fmla="*/ 148943 h 2054575"/>
              <a:gd name="connsiteX162" fmla="*/ 5252193 w 5252326"/>
              <a:gd name="connsiteY162" fmla="*/ 158657 h 2054575"/>
              <a:gd name="connsiteX163" fmla="*/ 5231145 w 5252326"/>
              <a:gd name="connsiteY163" fmla="*/ 176467 h 2054575"/>
              <a:gd name="connsiteX164" fmla="*/ 4311521 w 5252326"/>
              <a:gd name="connsiteY164" fmla="*/ 182404 h 2054575"/>
              <a:gd name="connsiteX165" fmla="*/ 4295331 w 5252326"/>
              <a:gd name="connsiteY165" fmla="*/ 180785 h 2054575"/>
              <a:gd name="connsiteX166" fmla="*/ 4295871 w 5252326"/>
              <a:gd name="connsiteY166" fmla="*/ 185102 h 2054575"/>
              <a:gd name="connsiteX167" fmla="*/ 4317998 w 5252326"/>
              <a:gd name="connsiteY167" fmla="*/ 215864 h 2054575"/>
              <a:gd name="connsiteX168" fmla="*/ 4321236 w 5252326"/>
              <a:gd name="connsiteY168" fmla="*/ 227197 h 2054575"/>
              <a:gd name="connsiteX169" fmla="*/ 4320156 w 5252326"/>
              <a:gd name="connsiteY169" fmla="*/ 371833 h 2054575"/>
              <a:gd name="connsiteX170" fmla="*/ 4362791 w 5252326"/>
              <a:gd name="connsiteY170" fmla="*/ 395579 h 2054575"/>
              <a:gd name="connsiteX171" fmla="*/ 4399490 w 5252326"/>
              <a:gd name="connsiteY171" fmla="*/ 454945 h 2054575"/>
              <a:gd name="connsiteX172" fmla="*/ 4395712 w 5252326"/>
              <a:gd name="connsiteY172" fmla="*/ 513770 h 2054575"/>
              <a:gd name="connsiteX173" fmla="*/ 4305585 w 5252326"/>
              <a:gd name="connsiteY173" fmla="*/ 570977 h 2054575"/>
              <a:gd name="connsiteX174" fmla="*/ 4210060 w 5252326"/>
              <a:gd name="connsiteY174" fmla="*/ 569358 h 2054575"/>
              <a:gd name="connsiteX175" fmla="*/ 4178759 w 5252326"/>
              <a:gd name="connsiteY175" fmla="*/ 575295 h 2054575"/>
              <a:gd name="connsiteX176" fmla="*/ 4204664 w 5252326"/>
              <a:gd name="connsiteY176" fmla="*/ 608215 h 2054575"/>
              <a:gd name="connsiteX177" fmla="*/ 4301807 w 5252326"/>
              <a:gd name="connsiteY177" fmla="*/ 767422 h 2054575"/>
              <a:gd name="connsiteX178" fmla="*/ 4155552 w 5252326"/>
              <a:gd name="connsiteY178" fmla="*/ 891550 h 2054575"/>
              <a:gd name="connsiteX179" fmla="*/ 4013075 w 5252326"/>
              <a:gd name="connsiteY179" fmla="*/ 770121 h 2054575"/>
              <a:gd name="connsiteX180" fmla="*/ 4111838 w 5252326"/>
              <a:gd name="connsiteY180" fmla="*/ 607136 h 2054575"/>
              <a:gd name="connsiteX181" fmla="*/ 4128028 w 5252326"/>
              <a:gd name="connsiteY181" fmla="*/ 603898 h 2054575"/>
              <a:gd name="connsiteX182" fmla="*/ 4134504 w 5252326"/>
              <a:gd name="connsiteY182" fmla="*/ 595803 h 2054575"/>
              <a:gd name="connsiteX183" fmla="*/ 4135584 w 5252326"/>
              <a:gd name="connsiteY183" fmla="*/ 588787 h 2054575"/>
              <a:gd name="connsiteX184" fmla="*/ 4132885 w 5252326"/>
              <a:gd name="connsiteY184" fmla="*/ 577993 h 2054575"/>
              <a:gd name="connsiteX185" fmla="*/ 4112377 w 5252326"/>
              <a:gd name="connsiteY185" fmla="*/ 575295 h 2054575"/>
              <a:gd name="connsiteX186" fmla="*/ 4008218 w 5252326"/>
              <a:gd name="connsiteY186" fmla="*/ 600120 h 2054575"/>
              <a:gd name="connsiteX187" fmla="*/ 3976377 w 5252326"/>
              <a:gd name="connsiteY187" fmla="*/ 631422 h 2054575"/>
              <a:gd name="connsiteX188" fmla="*/ 3888408 w 5252326"/>
              <a:gd name="connsiteY188" fmla="*/ 670819 h 2054575"/>
              <a:gd name="connsiteX189" fmla="*/ 3811773 w 5252326"/>
              <a:gd name="connsiteY189" fmla="*/ 684311 h 2054575"/>
              <a:gd name="connsiteX190" fmla="*/ 3789646 w 5252326"/>
              <a:gd name="connsiteY190" fmla="*/ 687549 h 2054575"/>
              <a:gd name="connsiteX191" fmla="*/ 3814471 w 5252326"/>
              <a:gd name="connsiteY191" fmla="*/ 719391 h 2054575"/>
              <a:gd name="connsiteX192" fmla="*/ 3966662 w 5252326"/>
              <a:gd name="connsiteY192" fmla="*/ 936344 h 2054575"/>
              <a:gd name="connsiteX193" fmla="*/ 3768598 w 5252326"/>
              <a:gd name="connsiteY193" fmla="*/ 1112821 h 2054575"/>
              <a:gd name="connsiteX194" fmla="*/ 3569454 w 5252326"/>
              <a:gd name="connsiteY194" fmla="*/ 939582 h 2054575"/>
              <a:gd name="connsiteX195" fmla="*/ 3719487 w 5252326"/>
              <a:gd name="connsiteY195" fmla="*/ 718851 h 2054575"/>
              <a:gd name="connsiteX196" fmla="*/ 3742153 w 5252326"/>
              <a:gd name="connsiteY196" fmla="*/ 715613 h 2054575"/>
              <a:gd name="connsiteX197" fmla="*/ 3723264 w 5252326"/>
              <a:gd name="connsiteY197" fmla="*/ 689708 h 2054575"/>
              <a:gd name="connsiteX198" fmla="*/ 3611550 w 5252326"/>
              <a:gd name="connsiteY198" fmla="*/ 687549 h 2054575"/>
              <a:gd name="connsiteX199" fmla="*/ 3542470 w 5252326"/>
              <a:gd name="connsiteY199" fmla="*/ 699962 h 2054575"/>
              <a:gd name="connsiteX200" fmla="*/ 3515485 w 5252326"/>
              <a:gd name="connsiteY200" fmla="*/ 733422 h 2054575"/>
              <a:gd name="connsiteX201" fmla="*/ 3564597 w 5252326"/>
              <a:gd name="connsiteY201" fmla="*/ 1095551 h 2054575"/>
              <a:gd name="connsiteX202" fmla="*/ 3627740 w 5252326"/>
              <a:gd name="connsiteY202" fmla="*/ 1420981 h 2054575"/>
              <a:gd name="connsiteX203" fmla="*/ 3627740 w 5252326"/>
              <a:gd name="connsiteY203" fmla="*/ 1421521 h 2054575"/>
              <a:gd name="connsiteX204" fmla="*/ 3632058 w 5252326"/>
              <a:gd name="connsiteY204" fmla="*/ 1438251 h 2054575"/>
              <a:gd name="connsiteX205" fmla="*/ 3637994 w 5252326"/>
              <a:gd name="connsiteY205" fmla="*/ 1480886 h 2054575"/>
              <a:gd name="connsiteX206" fmla="*/ 3616947 w 5252326"/>
              <a:gd name="connsiteY206" fmla="*/ 1486283 h 2054575"/>
              <a:gd name="connsiteX207" fmla="*/ 3513327 w 5252326"/>
              <a:gd name="connsiteY207" fmla="*/ 1486823 h 2054575"/>
              <a:gd name="connsiteX208" fmla="*/ 3497136 w 5252326"/>
              <a:gd name="connsiteY208" fmla="*/ 1470093 h 2054575"/>
              <a:gd name="connsiteX209" fmla="*/ 3497136 w 5252326"/>
              <a:gd name="connsiteY209" fmla="*/ 1447426 h 2054575"/>
              <a:gd name="connsiteX210" fmla="*/ 3509549 w 5252326"/>
              <a:gd name="connsiteY210" fmla="*/ 1438251 h 2054575"/>
              <a:gd name="connsiteX211" fmla="*/ 3510628 w 5252326"/>
              <a:gd name="connsiteY211" fmla="*/ 1409648 h 2054575"/>
              <a:gd name="connsiteX212" fmla="*/ 3460438 w 5252326"/>
              <a:gd name="connsiteY212" fmla="*/ 1181361 h 2054575"/>
              <a:gd name="connsiteX213" fmla="*/ 3419961 w 5252326"/>
              <a:gd name="connsiteY213" fmla="*/ 1092853 h 2054575"/>
              <a:gd name="connsiteX214" fmla="*/ 3369231 w 5252326"/>
              <a:gd name="connsiteY214" fmla="*/ 914757 h 2054575"/>
              <a:gd name="connsiteX215" fmla="*/ 3364374 w 5252326"/>
              <a:gd name="connsiteY215" fmla="*/ 862947 h 2054575"/>
              <a:gd name="connsiteX216" fmla="*/ 3343866 w 5252326"/>
              <a:gd name="connsiteY216" fmla="*/ 844598 h 2054575"/>
              <a:gd name="connsiteX217" fmla="*/ 3235929 w 5252326"/>
              <a:gd name="connsiteY217" fmla="*/ 845137 h 2054575"/>
              <a:gd name="connsiteX218" fmla="*/ 3187357 w 5252326"/>
              <a:gd name="connsiteY218" fmla="*/ 800883 h 2054575"/>
              <a:gd name="connsiteX219" fmla="*/ 3163071 w 5252326"/>
              <a:gd name="connsiteY219" fmla="*/ 770661 h 2054575"/>
              <a:gd name="connsiteX220" fmla="*/ 3153357 w 5252326"/>
              <a:gd name="connsiteY220" fmla="*/ 780915 h 2054575"/>
              <a:gd name="connsiteX221" fmla="*/ 3111801 w 5252326"/>
              <a:gd name="connsiteY221" fmla="*/ 915836 h 2054575"/>
              <a:gd name="connsiteX222" fmla="*/ 3068087 w 5252326"/>
              <a:gd name="connsiteY222" fmla="*/ 1021075 h 2054575"/>
              <a:gd name="connsiteX223" fmla="*/ 3028150 w 5252326"/>
              <a:gd name="connsiteY223" fmla="*/ 1069646 h 2054575"/>
              <a:gd name="connsiteX224" fmla="*/ 2969324 w 5252326"/>
              <a:gd name="connsiteY224" fmla="*/ 1085837 h 2054575"/>
              <a:gd name="connsiteX225" fmla="*/ 2278527 w 5252326"/>
              <a:gd name="connsiteY225" fmla="*/ 1086916 h 2054575"/>
              <a:gd name="connsiteX226" fmla="*/ 2193257 w 5252326"/>
              <a:gd name="connsiteY226" fmla="*/ 1037805 h 2054575"/>
              <a:gd name="connsiteX227" fmla="*/ 2147923 w 5252326"/>
              <a:gd name="connsiteY227" fmla="*/ 940122 h 2054575"/>
              <a:gd name="connsiteX228" fmla="*/ 2098272 w 5252326"/>
              <a:gd name="connsiteY228" fmla="*/ 784153 h 2054575"/>
              <a:gd name="connsiteX229" fmla="*/ 2092875 w 5252326"/>
              <a:gd name="connsiteY229" fmla="*/ 767422 h 2054575"/>
              <a:gd name="connsiteX230" fmla="*/ 2062113 w 5252326"/>
              <a:gd name="connsiteY230" fmla="*/ 805200 h 2054575"/>
              <a:gd name="connsiteX231" fmla="*/ 2015161 w 5252326"/>
              <a:gd name="connsiteY231" fmla="*/ 844598 h 2054575"/>
              <a:gd name="connsiteX232" fmla="*/ 1905065 w 5252326"/>
              <a:gd name="connsiteY232" fmla="*/ 844058 h 2054575"/>
              <a:gd name="connsiteX233" fmla="*/ 1885097 w 5252326"/>
              <a:gd name="connsiteY233" fmla="*/ 862407 h 2054575"/>
              <a:gd name="connsiteX234" fmla="*/ 1860811 w 5252326"/>
              <a:gd name="connsiteY234" fmla="*/ 1015678 h 2054575"/>
              <a:gd name="connsiteX235" fmla="*/ 1824112 w 5252326"/>
              <a:gd name="connsiteY235" fmla="*/ 1100948 h 2054575"/>
              <a:gd name="connsiteX236" fmla="*/ 1752334 w 5252326"/>
              <a:gd name="connsiteY236" fmla="*/ 1322759 h 2054575"/>
              <a:gd name="connsiteX237" fmla="*/ 1736143 w 5252326"/>
              <a:gd name="connsiteY237" fmla="*/ 1433394 h 2054575"/>
              <a:gd name="connsiteX238" fmla="*/ 1740461 w 5252326"/>
              <a:gd name="connsiteY238" fmla="*/ 1437172 h 2054575"/>
              <a:gd name="connsiteX239" fmla="*/ 1753413 w 5252326"/>
              <a:gd name="connsiteY239" fmla="*/ 1447426 h 2054575"/>
              <a:gd name="connsiteX240" fmla="*/ 1753413 w 5252326"/>
              <a:gd name="connsiteY240" fmla="*/ 1472251 h 2054575"/>
              <a:gd name="connsiteX241" fmla="*/ 1739921 w 5252326"/>
              <a:gd name="connsiteY241" fmla="*/ 1485204 h 2054575"/>
              <a:gd name="connsiteX242" fmla="*/ 1624429 w 5252326"/>
              <a:gd name="connsiteY242" fmla="*/ 1485204 h 2054575"/>
              <a:gd name="connsiteX243" fmla="*/ 1611476 w 5252326"/>
              <a:gd name="connsiteY243" fmla="*/ 1471712 h 2054575"/>
              <a:gd name="connsiteX244" fmla="*/ 1617952 w 5252326"/>
              <a:gd name="connsiteY244" fmla="*/ 1436093 h 2054575"/>
              <a:gd name="connsiteX245" fmla="*/ 1622809 w 5252326"/>
              <a:gd name="connsiteY245" fmla="*/ 1406950 h 2054575"/>
              <a:gd name="connsiteX246" fmla="*/ 1657889 w 5252326"/>
              <a:gd name="connsiteY246" fmla="*/ 1163552 h 2054575"/>
              <a:gd name="connsiteX247" fmla="*/ 1706461 w 5252326"/>
              <a:gd name="connsiteY247" fmla="*/ 1035646 h 2054575"/>
              <a:gd name="connsiteX248" fmla="*/ 1735064 w 5252326"/>
              <a:gd name="connsiteY248" fmla="*/ 733962 h 2054575"/>
              <a:gd name="connsiteX249" fmla="*/ 1704302 w 5252326"/>
              <a:gd name="connsiteY249" fmla="*/ 696184 h 2054575"/>
              <a:gd name="connsiteX250" fmla="*/ 1612555 w 5252326"/>
              <a:gd name="connsiteY250" fmla="*/ 685930 h 2054575"/>
              <a:gd name="connsiteX251" fmla="*/ 1527825 w 5252326"/>
              <a:gd name="connsiteY251" fmla="*/ 687549 h 2054575"/>
              <a:gd name="connsiteX252" fmla="*/ 1508936 w 5252326"/>
              <a:gd name="connsiteY252" fmla="*/ 713994 h 2054575"/>
              <a:gd name="connsiteX253" fmla="*/ 1670302 w 5252326"/>
              <a:gd name="connsiteY253" fmla="*/ 842439 h 2054575"/>
              <a:gd name="connsiteX254" fmla="*/ 1624429 w 5252326"/>
              <a:gd name="connsiteY254" fmla="*/ 1052916 h 2054575"/>
              <a:gd name="connsiteX255" fmla="*/ 1396681 w 5252326"/>
              <a:gd name="connsiteY255" fmla="*/ 1091773 h 2054575"/>
              <a:gd name="connsiteX256" fmla="*/ 1284427 w 5252326"/>
              <a:gd name="connsiteY256" fmla="*/ 889391 h 2054575"/>
              <a:gd name="connsiteX257" fmla="*/ 1438237 w 5252326"/>
              <a:gd name="connsiteY257" fmla="*/ 717232 h 2054575"/>
              <a:gd name="connsiteX258" fmla="*/ 1461444 w 5252326"/>
              <a:gd name="connsiteY258" fmla="*/ 685930 h 2054575"/>
              <a:gd name="connsiteX259" fmla="*/ 1361602 w 5252326"/>
              <a:gd name="connsiteY259" fmla="*/ 669200 h 2054575"/>
              <a:gd name="connsiteX260" fmla="*/ 1262839 w 5252326"/>
              <a:gd name="connsiteY260" fmla="*/ 617930 h 2054575"/>
              <a:gd name="connsiteX261" fmla="*/ 1241792 w 5252326"/>
              <a:gd name="connsiteY261" fmla="*/ 598501 h 2054575"/>
              <a:gd name="connsiteX262" fmla="*/ 1137633 w 5252326"/>
              <a:gd name="connsiteY262" fmla="*/ 573136 h 2054575"/>
              <a:gd name="connsiteX263" fmla="*/ 1117124 w 5252326"/>
              <a:gd name="connsiteY263" fmla="*/ 575834 h 2054575"/>
              <a:gd name="connsiteX264" fmla="*/ 1122521 w 5252326"/>
              <a:gd name="connsiteY264" fmla="*/ 601739 h 2054575"/>
              <a:gd name="connsiteX265" fmla="*/ 1238554 w 5252326"/>
              <a:gd name="connsiteY265" fmla="*/ 732343 h 2054575"/>
              <a:gd name="connsiteX266" fmla="*/ 1133855 w 5252326"/>
              <a:gd name="connsiteY266" fmla="*/ 883455 h 2054575"/>
              <a:gd name="connsiteX267" fmla="*/ 953060 w 5252326"/>
              <a:gd name="connsiteY267" fmla="*/ 785232 h 2054575"/>
              <a:gd name="connsiteX268" fmla="*/ 1048045 w 5252326"/>
              <a:gd name="connsiteY268" fmla="*/ 604977 h 2054575"/>
              <a:gd name="connsiteX269" fmla="*/ 1071791 w 5252326"/>
              <a:gd name="connsiteY269" fmla="*/ 572596 h 2054575"/>
              <a:gd name="connsiteX270" fmla="*/ 1040489 w 5252326"/>
              <a:gd name="connsiteY270" fmla="*/ 566660 h 2054575"/>
              <a:gd name="connsiteX271" fmla="*/ 945505 w 5252326"/>
              <a:gd name="connsiteY271" fmla="*/ 568279 h 2054575"/>
              <a:gd name="connsiteX272" fmla="*/ 854837 w 5252326"/>
              <a:gd name="connsiteY272" fmla="*/ 511612 h 2054575"/>
              <a:gd name="connsiteX273" fmla="*/ 851599 w 5252326"/>
              <a:gd name="connsiteY273" fmla="*/ 448468 h 2054575"/>
              <a:gd name="connsiteX274" fmla="*/ 882361 w 5252326"/>
              <a:gd name="connsiteY274" fmla="*/ 397738 h 2054575"/>
              <a:gd name="connsiteX275" fmla="*/ 929854 w 5252326"/>
              <a:gd name="connsiteY275" fmla="*/ 369135 h 2054575"/>
              <a:gd name="connsiteX276" fmla="*/ 928774 w 5252326"/>
              <a:gd name="connsiteY276" fmla="*/ 226658 h 2054575"/>
              <a:gd name="connsiteX277" fmla="*/ 936330 w 5252326"/>
              <a:gd name="connsiteY277" fmla="*/ 211547 h 2054575"/>
              <a:gd name="connsiteX278" fmla="*/ 955219 w 5252326"/>
              <a:gd name="connsiteY278" fmla="*/ 182943 h 2054575"/>
              <a:gd name="connsiteX279" fmla="*/ 926076 w 5252326"/>
              <a:gd name="connsiteY279" fmla="*/ 174308 h 2054575"/>
              <a:gd name="connsiteX280" fmla="*/ 705884 w 5252326"/>
              <a:gd name="connsiteY280" fmla="*/ 174848 h 2054575"/>
              <a:gd name="connsiteX281" fmla="*/ 208295 w 5252326"/>
              <a:gd name="connsiteY281" fmla="*/ 170531 h 2054575"/>
              <a:gd name="connsiteX282" fmla="*/ 24802 w 5252326"/>
              <a:gd name="connsiteY282" fmla="*/ 174308 h 2054575"/>
              <a:gd name="connsiteX283" fmla="*/ 8071 w 5252326"/>
              <a:gd name="connsiteY283" fmla="*/ 167292 h 2054575"/>
              <a:gd name="connsiteX284" fmla="*/ 1055 w 5252326"/>
              <a:gd name="connsiteY284" fmla="*/ 154340 h 2054575"/>
              <a:gd name="connsiteX285" fmla="*/ 14548 w 5252326"/>
              <a:gd name="connsiteY285" fmla="*/ 151102 h 2054575"/>
              <a:gd name="connsiteX286" fmla="*/ 116548 w 5252326"/>
              <a:gd name="connsiteY286" fmla="*/ 132753 h 2054575"/>
              <a:gd name="connsiteX287" fmla="*/ 519153 w 5252326"/>
              <a:gd name="connsiteY287" fmla="*/ 75006 h 2054575"/>
              <a:gd name="connsiteX288" fmla="*/ 692932 w 5252326"/>
              <a:gd name="connsiteY288" fmla="*/ 58276 h 2054575"/>
              <a:gd name="connsiteX289" fmla="*/ 884520 w 5252326"/>
              <a:gd name="connsiteY289" fmla="*/ 66371 h 2054575"/>
              <a:gd name="connsiteX290" fmla="*/ 938489 w 5252326"/>
              <a:gd name="connsiteY290" fmla="*/ 70149 h 2054575"/>
              <a:gd name="connsiteX291" fmla="*/ 987060 w 5252326"/>
              <a:gd name="connsiteY291" fmla="*/ 73387 h 2054575"/>
              <a:gd name="connsiteX292" fmla="*/ 1008648 w 5252326"/>
              <a:gd name="connsiteY292" fmla="*/ 69609 h 2054575"/>
              <a:gd name="connsiteX293" fmla="*/ 1086287 w 5252326"/>
              <a:gd name="connsiteY293" fmla="*/ 167 h 205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</a:cxnLst>
            <a:rect l="l" t="t" r="r" b="b"/>
            <a:pathLst>
              <a:path w="5252326" h="2054575">
                <a:moveTo>
                  <a:pt x="2530020" y="1586124"/>
                </a:moveTo>
                <a:cubicBezTo>
                  <a:pt x="2520306" y="1585584"/>
                  <a:pt x="2514369" y="1591521"/>
                  <a:pt x="2508973" y="1597458"/>
                </a:cubicBezTo>
                <a:cubicBezTo>
                  <a:pt x="2483607" y="1625521"/>
                  <a:pt x="2483068" y="1658442"/>
                  <a:pt x="2493861" y="1692442"/>
                </a:cubicBezTo>
                <a:cubicBezTo>
                  <a:pt x="2498719" y="1708633"/>
                  <a:pt x="2503576" y="1726442"/>
                  <a:pt x="2525703" y="1727522"/>
                </a:cubicBezTo>
                <a:cubicBezTo>
                  <a:pt x="2510052" y="1680029"/>
                  <a:pt x="2508973" y="1632537"/>
                  <a:pt x="2530020" y="1586124"/>
                </a:cubicBezTo>
                <a:close/>
                <a:moveTo>
                  <a:pt x="2626085" y="1561299"/>
                </a:moveTo>
                <a:cubicBezTo>
                  <a:pt x="2562941" y="1560759"/>
                  <a:pt x="2524084" y="1607712"/>
                  <a:pt x="2522465" y="1660601"/>
                </a:cubicBezTo>
                <a:cubicBezTo>
                  <a:pt x="2520846" y="1709173"/>
                  <a:pt x="2564021" y="1762062"/>
                  <a:pt x="2625005" y="1760982"/>
                </a:cubicBezTo>
                <a:cubicBezTo>
                  <a:pt x="2682212" y="1759903"/>
                  <a:pt x="2724847" y="1717807"/>
                  <a:pt x="2724847" y="1661140"/>
                </a:cubicBezTo>
                <a:cubicBezTo>
                  <a:pt x="2725387" y="1603394"/>
                  <a:pt x="2683831" y="1561838"/>
                  <a:pt x="2626085" y="1561299"/>
                </a:cubicBezTo>
                <a:close/>
                <a:moveTo>
                  <a:pt x="2626625" y="1511108"/>
                </a:moveTo>
                <a:cubicBezTo>
                  <a:pt x="2711895" y="1512187"/>
                  <a:pt x="2775038" y="1575870"/>
                  <a:pt x="2775038" y="1661680"/>
                </a:cubicBezTo>
                <a:cubicBezTo>
                  <a:pt x="2775038" y="1746411"/>
                  <a:pt x="2709736" y="1810633"/>
                  <a:pt x="2624466" y="1810094"/>
                </a:cubicBezTo>
                <a:cubicBezTo>
                  <a:pt x="2551069" y="1810094"/>
                  <a:pt x="2467417" y="1749109"/>
                  <a:pt x="2466338" y="1656283"/>
                </a:cubicBezTo>
                <a:cubicBezTo>
                  <a:pt x="2465259" y="1563997"/>
                  <a:pt x="2559164" y="1510028"/>
                  <a:pt x="2626625" y="1511108"/>
                </a:cubicBezTo>
                <a:close/>
                <a:moveTo>
                  <a:pt x="2624466" y="1404791"/>
                </a:moveTo>
                <a:cubicBezTo>
                  <a:pt x="2473894" y="1405330"/>
                  <a:pt x="2365417" y="1533776"/>
                  <a:pt x="2371893" y="1661141"/>
                </a:cubicBezTo>
                <a:cubicBezTo>
                  <a:pt x="2367036" y="1797682"/>
                  <a:pt x="2488465" y="1913714"/>
                  <a:pt x="2621767" y="1915333"/>
                </a:cubicBezTo>
                <a:cubicBezTo>
                  <a:pt x="2762625" y="1916952"/>
                  <a:pt x="2875420" y="1798761"/>
                  <a:pt x="2879737" y="1670316"/>
                </a:cubicBezTo>
                <a:cubicBezTo>
                  <a:pt x="2884054" y="1531077"/>
                  <a:pt x="2772879" y="1404251"/>
                  <a:pt x="2624466" y="1404791"/>
                </a:cubicBezTo>
                <a:close/>
                <a:moveTo>
                  <a:pt x="2625545" y="1354060"/>
                </a:moveTo>
                <a:cubicBezTo>
                  <a:pt x="2797165" y="1358917"/>
                  <a:pt x="2931547" y="1485743"/>
                  <a:pt x="2931547" y="1660602"/>
                </a:cubicBezTo>
                <a:cubicBezTo>
                  <a:pt x="2931547" y="1833840"/>
                  <a:pt x="2799324" y="1966603"/>
                  <a:pt x="2625545" y="1966603"/>
                </a:cubicBezTo>
                <a:cubicBezTo>
                  <a:pt x="2452306" y="1966603"/>
                  <a:pt x="2318464" y="1834380"/>
                  <a:pt x="2319543" y="1658982"/>
                </a:cubicBezTo>
                <a:cubicBezTo>
                  <a:pt x="2320083" y="1486823"/>
                  <a:pt x="2452306" y="1358917"/>
                  <a:pt x="2625545" y="1354060"/>
                </a:cubicBezTo>
                <a:close/>
                <a:moveTo>
                  <a:pt x="2626085" y="1328695"/>
                </a:moveTo>
                <a:cubicBezTo>
                  <a:pt x="2432877" y="1330314"/>
                  <a:pt x="2291480" y="1479267"/>
                  <a:pt x="2292559" y="1661141"/>
                </a:cubicBezTo>
                <a:cubicBezTo>
                  <a:pt x="2293639" y="1844095"/>
                  <a:pt x="2436655" y="1993048"/>
                  <a:pt x="2626085" y="1992508"/>
                </a:cubicBezTo>
                <a:cubicBezTo>
                  <a:pt x="2817133" y="1991968"/>
                  <a:pt x="2957991" y="1842475"/>
                  <a:pt x="2958531" y="1660062"/>
                </a:cubicBezTo>
                <a:cubicBezTo>
                  <a:pt x="2959070" y="1478188"/>
                  <a:pt x="2815514" y="1330314"/>
                  <a:pt x="2626085" y="1328695"/>
                </a:cubicBezTo>
                <a:close/>
                <a:moveTo>
                  <a:pt x="2727006" y="1232091"/>
                </a:moveTo>
                <a:lnTo>
                  <a:pt x="2302266" y="1232629"/>
                </a:lnTo>
                <a:lnTo>
                  <a:pt x="2302273" y="1232631"/>
                </a:lnTo>
                <a:lnTo>
                  <a:pt x="2727194" y="1232092"/>
                </a:lnTo>
                <a:close/>
                <a:moveTo>
                  <a:pt x="2252164" y="1161344"/>
                </a:moveTo>
                <a:lnTo>
                  <a:pt x="2264698" y="1178730"/>
                </a:lnTo>
                <a:lnTo>
                  <a:pt x="2273664" y="1193300"/>
                </a:lnTo>
                <a:lnTo>
                  <a:pt x="2269892" y="1182979"/>
                </a:lnTo>
                <a:close/>
                <a:moveTo>
                  <a:pt x="2238591" y="1143583"/>
                </a:moveTo>
                <a:lnTo>
                  <a:pt x="2239007" y="1144122"/>
                </a:lnTo>
                <a:lnTo>
                  <a:pt x="3015198" y="1144122"/>
                </a:lnTo>
                <a:cubicBezTo>
                  <a:pt x="3003325" y="1158693"/>
                  <a:pt x="2994690" y="1171106"/>
                  <a:pt x="2984436" y="1182440"/>
                </a:cubicBezTo>
                <a:cubicBezTo>
                  <a:pt x="2976340" y="1191614"/>
                  <a:pt x="2971483" y="1201868"/>
                  <a:pt x="2973642" y="1214281"/>
                </a:cubicBezTo>
                <a:cubicBezTo>
                  <a:pt x="2974721" y="1221567"/>
                  <a:pt x="2973777" y="1226154"/>
                  <a:pt x="2970741" y="1228920"/>
                </a:cubicBezTo>
                <a:lnTo>
                  <a:pt x="2955294" y="1232630"/>
                </a:lnTo>
                <a:lnTo>
                  <a:pt x="2955832" y="1232631"/>
                </a:lnTo>
                <a:cubicBezTo>
                  <a:pt x="2970404" y="1233171"/>
                  <a:pt x="2976340" y="1228853"/>
                  <a:pt x="2974181" y="1214282"/>
                </a:cubicBezTo>
                <a:cubicBezTo>
                  <a:pt x="2972023" y="1201869"/>
                  <a:pt x="2976880" y="1191615"/>
                  <a:pt x="2984975" y="1182440"/>
                </a:cubicBezTo>
                <a:cubicBezTo>
                  <a:pt x="2994689" y="1171107"/>
                  <a:pt x="3003864" y="1158694"/>
                  <a:pt x="3015737" y="1143583"/>
                </a:cubicBezTo>
                <a:cubicBezTo>
                  <a:pt x="2755609" y="1143583"/>
                  <a:pt x="2498719" y="1143583"/>
                  <a:pt x="2238591" y="1143583"/>
                </a:cubicBezTo>
                <a:close/>
                <a:moveTo>
                  <a:pt x="3137166" y="1097170"/>
                </a:moveTo>
                <a:cubicBezTo>
                  <a:pt x="3155516" y="1097170"/>
                  <a:pt x="3160913" y="1102027"/>
                  <a:pt x="3160373" y="1120376"/>
                </a:cubicBezTo>
                <a:cubicBezTo>
                  <a:pt x="3159833" y="1134408"/>
                  <a:pt x="3156056" y="1140345"/>
                  <a:pt x="3141484" y="1138726"/>
                </a:cubicBezTo>
                <a:cubicBezTo>
                  <a:pt x="3130151" y="1137646"/>
                  <a:pt x="3118278" y="1138726"/>
                  <a:pt x="3101547" y="1138726"/>
                </a:cubicBezTo>
                <a:cubicBezTo>
                  <a:pt x="3112341" y="1152758"/>
                  <a:pt x="3120976" y="1163012"/>
                  <a:pt x="3129071" y="1173805"/>
                </a:cubicBezTo>
                <a:cubicBezTo>
                  <a:pt x="3152278" y="1203488"/>
                  <a:pt x="3150119" y="1224536"/>
                  <a:pt x="3124754" y="1253139"/>
                </a:cubicBezTo>
                <a:cubicBezTo>
                  <a:pt x="3108563" y="1271488"/>
                  <a:pt x="3090754" y="1280123"/>
                  <a:pt x="3067007" y="1276346"/>
                </a:cubicBezTo>
                <a:cubicBezTo>
                  <a:pt x="3045420" y="1273107"/>
                  <a:pt x="3021674" y="1284441"/>
                  <a:pt x="3002245" y="1265552"/>
                </a:cubicBezTo>
                <a:cubicBezTo>
                  <a:pt x="2994689" y="1292536"/>
                  <a:pt x="2968785" y="1303869"/>
                  <a:pt x="2953674" y="1324377"/>
                </a:cubicBezTo>
                <a:cubicBezTo>
                  <a:pt x="2954213" y="1365394"/>
                  <a:pt x="2954213" y="1405870"/>
                  <a:pt x="2954213" y="1446886"/>
                </a:cubicBezTo>
                <a:cubicBezTo>
                  <a:pt x="2953674" y="1458220"/>
                  <a:pt x="2956372" y="1467934"/>
                  <a:pt x="2961769" y="1478188"/>
                </a:cubicBezTo>
                <a:cubicBezTo>
                  <a:pt x="3032467" y="1611490"/>
                  <a:pt x="3032467" y="1744792"/>
                  <a:pt x="2952594" y="1872698"/>
                </a:cubicBezTo>
                <a:cubicBezTo>
                  <a:pt x="2872721" y="2000064"/>
                  <a:pt x="2752371" y="2061048"/>
                  <a:pt x="2601799" y="2054032"/>
                </a:cubicBezTo>
                <a:cubicBezTo>
                  <a:pt x="2324401" y="2041080"/>
                  <a:pt x="2153860" y="1737776"/>
                  <a:pt x="2282845" y="1489521"/>
                </a:cubicBezTo>
                <a:cubicBezTo>
                  <a:pt x="2287702" y="1480886"/>
                  <a:pt x="2292019" y="1472791"/>
                  <a:pt x="2296877" y="1464156"/>
                </a:cubicBezTo>
                <a:cubicBezTo>
                  <a:pt x="2296877" y="1424759"/>
                  <a:pt x="2295258" y="1385362"/>
                  <a:pt x="2296337" y="1345965"/>
                </a:cubicBezTo>
                <a:cubicBezTo>
                  <a:pt x="2296877" y="1328695"/>
                  <a:pt x="2291480" y="1316282"/>
                  <a:pt x="2279067" y="1304409"/>
                </a:cubicBezTo>
                <a:cubicBezTo>
                  <a:pt x="2267194" y="1293076"/>
                  <a:pt x="2248845" y="1284981"/>
                  <a:pt x="2252083" y="1262853"/>
                </a:cubicBezTo>
                <a:cubicBezTo>
                  <a:pt x="2219702" y="1286599"/>
                  <a:pt x="2183003" y="1279044"/>
                  <a:pt x="2150622" y="1274187"/>
                </a:cubicBezTo>
                <a:cubicBezTo>
                  <a:pt x="2106368" y="1267711"/>
                  <a:pt x="2089637" y="1210504"/>
                  <a:pt x="2117701" y="1175964"/>
                </a:cubicBezTo>
                <a:cubicBezTo>
                  <a:pt x="2126876" y="1165170"/>
                  <a:pt x="2135511" y="1153837"/>
                  <a:pt x="2147924" y="1138726"/>
                </a:cubicBezTo>
                <a:cubicBezTo>
                  <a:pt x="2130654" y="1138726"/>
                  <a:pt x="2117701" y="1137646"/>
                  <a:pt x="2104749" y="1138726"/>
                </a:cubicBezTo>
                <a:cubicBezTo>
                  <a:pt x="2088558" y="1139805"/>
                  <a:pt x="2091257" y="1128472"/>
                  <a:pt x="2091796" y="1119297"/>
                </a:cubicBezTo>
                <a:cubicBezTo>
                  <a:pt x="2092336" y="1110662"/>
                  <a:pt x="2085860" y="1096630"/>
                  <a:pt x="2104209" y="1097710"/>
                </a:cubicBezTo>
                <a:cubicBezTo>
                  <a:pt x="2107447" y="1097710"/>
                  <a:pt x="2111225" y="1097710"/>
                  <a:pt x="2114463" y="1097710"/>
                </a:cubicBezTo>
                <a:cubicBezTo>
                  <a:pt x="2455004" y="1097710"/>
                  <a:pt x="2796085" y="1097710"/>
                  <a:pt x="3137166" y="1097170"/>
                </a:cubicBezTo>
                <a:close/>
                <a:moveTo>
                  <a:pt x="3762662" y="796025"/>
                </a:moveTo>
                <a:cubicBezTo>
                  <a:pt x="3823106" y="796025"/>
                  <a:pt x="3874916" y="847835"/>
                  <a:pt x="3874916" y="908819"/>
                </a:cubicBezTo>
                <a:cubicBezTo>
                  <a:pt x="3875996" y="970883"/>
                  <a:pt x="3825805" y="1022153"/>
                  <a:pt x="3764281" y="1023233"/>
                </a:cubicBezTo>
                <a:cubicBezTo>
                  <a:pt x="3703836" y="1024312"/>
                  <a:pt x="3651487" y="972502"/>
                  <a:pt x="3650947" y="911518"/>
                </a:cubicBezTo>
                <a:cubicBezTo>
                  <a:pt x="3650407" y="848914"/>
                  <a:pt x="3701138" y="796565"/>
                  <a:pt x="3762662" y="796025"/>
                </a:cubicBezTo>
                <a:close/>
                <a:moveTo>
                  <a:pt x="1480333" y="796025"/>
                </a:moveTo>
                <a:cubicBezTo>
                  <a:pt x="1541318" y="796565"/>
                  <a:pt x="1591508" y="848375"/>
                  <a:pt x="1591508" y="909899"/>
                </a:cubicBezTo>
                <a:cubicBezTo>
                  <a:pt x="1591508" y="971423"/>
                  <a:pt x="1540778" y="1022693"/>
                  <a:pt x="1479794" y="1023233"/>
                </a:cubicBezTo>
                <a:cubicBezTo>
                  <a:pt x="1419349" y="1023772"/>
                  <a:pt x="1367539" y="971963"/>
                  <a:pt x="1366999" y="910439"/>
                </a:cubicBezTo>
                <a:cubicBezTo>
                  <a:pt x="1366999" y="847835"/>
                  <a:pt x="1418809" y="795486"/>
                  <a:pt x="1480333" y="796025"/>
                </a:cubicBezTo>
                <a:close/>
                <a:moveTo>
                  <a:pt x="3762662" y="750152"/>
                </a:moveTo>
                <a:cubicBezTo>
                  <a:pt x="3673074" y="750152"/>
                  <a:pt x="3601296" y="821390"/>
                  <a:pt x="3601296" y="910439"/>
                </a:cubicBezTo>
                <a:cubicBezTo>
                  <a:pt x="3601296" y="997328"/>
                  <a:pt x="3674693" y="1070185"/>
                  <a:pt x="3761583" y="1070185"/>
                </a:cubicBezTo>
                <a:cubicBezTo>
                  <a:pt x="3851170" y="1070185"/>
                  <a:pt x="3924568" y="996788"/>
                  <a:pt x="3924028" y="907740"/>
                </a:cubicBezTo>
                <a:cubicBezTo>
                  <a:pt x="3924028" y="820311"/>
                  <a:pt x="3852250" y="750152"/>
                  <a:pt x="3762662" y="750152"/>
                </a:cubicBezTo>
                <a:close/>
                <a:moveTo>
                  <a:pt x="1480873" y="750152"/>
                </a:moveTo>
                <a:cubicBezTo>
                  <a:pt x="1390206" y="750152"/>
                  <a:pt x="1317348" y="820851"/>
                  <a:pt x="1317888" y="908819"/>
                </a:cubicBezTo>
                <a:cubicBezTo>
                  <a:pt x="1318428" y="997328"/>
                  <a:pt x="1390745" y="1069646"/>
                  <a:pt x="1479254" y="1070185"/>
                </a:cubicBezTo>
                <a:cubicBezTo>
                  <a:pt x="1567223" y="1070725"/>
                  <a:pt x="1641699" y="996788"/>
                  <a:pt x="1640620" y="909359"/>
                </a:cubicBezTo>
                <a:cubicBezTo>
                  <a:pt x="1640620" y="820851"/>
                  <a:pt x="1569381" y="750152"/>
                  <a:pt x="1480873" y="750152"/>
                </a:cubicBezTo>
                <a:close/>
                <a:moveTo>
                  <a:pt x="4152314" y="658945"/>
                </a:moveTo>
                <a:cubicBezTo>
                  <a:pt x="4200886" y="658945"/>
                  <a:pt x="4236505" y="695104"/>
                  <a:pt x="4236505" y="742597"/>
                </a:cubicBezTo>
                <a:cubicBezTo>
                  <a:pt x="4236505" y="788470"/>
                  <a:pt x="4199806" y="825169"/>
                  <a:pt x="4153393" y="825169"/>
                </a:cubicBezTo>
                <a:cubicBezTo>
                  <a:pt x="4105901" y="825169"/>
                  <a:pt x="4069742" y="789010"/>
                  <a:pt x="4070282" y="741517"/>
                </a:cubicBezTo>
                <a:cubicBezTo>
                  <a:pt x="4070282" y="694025"/>
                  <a:pt x="4105362" y="658945"/>
                  <a:pt x="4152314" y="658945"/>
                </a:cubicBezTo>
                <a:close/>
                <a:moveTo>
                  <a:pt x="1090680" y="658406"/>
                </a:moveTo>
                <a:cubicBezTo>
                  <a:pt x="1137633" y="658406"/>
                  <a:pt x="1172173" y="693485"/>
                  <a:pt x="1172173" y="741517"/>
                </a:cubicBezTo>
                <a:cubicBezTo>
                  <a:pt x="1172173" y="789549"/>
                  <a:pt x="1136014" y="825708"/>
                  <a:pt x="1088521" y="825169"/>
                </a:cubicBezTo>
                <a:cubicBezTo>
                  <a:pt x="1041569" y="824629"/>
                  <a:pt x="1005410" y="787391"/>
                  <a:pt x="1005950" y="739359"/>
                </a:cubicBezTo>
                <a:cubicBezTo>
                  <a:pt x="1006489" y="694025"/>
                  <a:pt x="1043188" y="658406"/>
                  <a:pt x="1090680" y="658406"/>
                </a:cubicBezTo>
                <a:close/>
                <a:moveTo>
                  <a:pt x="4153933" y="625485"/>
                </a:moveTo>
                <a:cubicBezTo>
                  <a:pt x="4087552" y="625485"/>
                  <a:pt x="4037361" y="675676"/>
                  <a:pt x="4037361" y="742597"/>
                </a:cubicBezTo>
                <a:cubicBezTo>
                  <a:pt x="4037361" y="808978"/>
                  <a:pt x="4088092" y="859169"/>
                  <a:pt x="4155012" y="858629"/>
                </a:cubicBezTo>
                <a:cubicBezTo>
                  <a:pt x="4219235" y="858089"/>
                  <a:pt x="4270505" y="806280"/>
                  <a:pt x="4270505" y="741517"/>
                </a:cubicBezTo>
                <a:cubicBezTo>
                  <a:pt x="4269966" y="677295"/>
                  <a:pt x="4218156" y="626025"/>
                  <a:pt x="4153933" y="625485"/>
                </a:cubicBezTo>
                <a:close/>
                <a:moveTo>
                  <a:pt x="1090140" y="625485"/>
                </a:moveTo>
                <a:cubicBezTo>
                  <a:pt x="1024839" y="625485"/>
                  <a:pt x="972489" y="677295"/>
                  <a:pt x="972489" y="742597"/>
                </a:cubicBezTo>
                <a:cubicBezTo>
                  <a:pt x="972489" y="807899"/>
                  <a:pt x="1024839" y="858629"/>
                  <a:pt x="1091220" y="858629"/>
                </a:cubicBezTo>
                <a:cubicBezTo>
                  <a:pt x="1155982" y="858629"/>
                  <a:pt x="1205633" y="807359"/>
                  <a:pt x="1205633" y="742057"/>
                </a:cubicBezTo>
                <a:cubicBezTo>
                  <a:pt x="1205633" y="676215"/>
                  <a:pt x="1155442" y="626025"/>
                  <a:pt x="1090140" y="625485"/>
                </a:cubicBezTo>
                <a:close/>
                <a:moveTo>
                  <a:pt x="1086287" y="167"/>
                </a:moveTo>
                <a:cubicBezTo>
                  <a:pt x="1099214" y="-617"/>
                  <a:pt x="1112807" y="1339"/>
                  <a:pt x="1126299" y="6466"/>
                </a:cubicBezTo>
                <a:cubicBezTo>
                  <a:pt x="1138172" y="10784"/>
                  <a:pt x="1148966" y="16720"/>
                  <a:pt x="1158680" y="24276"/>
                </a:cubicBezTo>
                <a:cubicBezTo>
                  <a:pt x="1179728" y="38847"/>
                  <a:pt x="1176490" y="72848"/>
                  <a:pt x="1182426" y="83641"/>
                </a:cubicBezTo>
                <a:cubicBezTo>
                  <a:pt x="1195919" y="106848"/>
                  <a:pt x="1217506" y="93895"/>
                  <a:pt x="1234776" y="91736"/>
                </a:cubicBezTo>
                <a:cubicBezTo>
                  <a:pt x="1252585" y="89038"/>
                  <a:pt x="1269855" y="87959"/>
                  <a:pt x="1287665" y="86340"/>
                </a:cubicBezTo>
                <a:cubicBezTo>
                  <a:pt x="1301697" y="75546"/>
                  <a:pt x="1319506" y="79863"/>
                  <a:pt x="1335157" y="77165"/>
                </a:cubicBezTo>
                <a:cubicBezTo>
                  <a:pt x="1427983" y="62593"/>
                  <a:pt x="1979002" y="55038"/>
                  <a:pt x="2008684" y="53419"/>
                </a:cubicBezTo>
                <a:cubicBezTo>
                  <a:pt x="2014081" y="53419"/>
                  <a:pt x="2022177" y="51800"/>
                  <a:pt x="2022177" y="59355"/>
                </a:cubicBezTo>
                <a:cubicBezTo>
                  <a:pt x="2022177" y="67990"/>
                  <a:pt x="2014621" y="66371"/>
                  <a:pt x="2008145" y="66911"/>
                </a:cubicBezTo>
                <a:cubicBezTo>
                  <a:pt x="1968208" y="71228"/>
                  <a:pt x="1600682" y="128975"/>
                  <a:pt x="1581793" y="132213"/>
                </a:cubicBezTo>
                <a:cubicBezTo>
                  <a:pt x="1581793" y="132213"/>
                  <a:pt x="1476555" y="151102"/>
                  <a:pt x="1423666" y="160816"/>
                </a:cubicBezTo>
                <a:cubicBezTo>
                  <a:pt x="1378872" y="167292"/>
                  <a:pt x="1335157" y="180785"/>
                  <a:pt x="1290903" y="189959"/>
                </a:cubicBezTo>
                <a:cubicBezTo>
                  <a:pt x="1280649" y="194277"/>
                  <a:pt x="1268776" y="194277"/>
                  <a:pt x="1260681" y="203451"/>
                </a:cubicBezTo>
                <a:cubicBezTo>
                  <a:pt x="1274713" y="213166"/>
                  <a:pt x="1276332" y="226658"/>
                  <a:pt x="1275792" y="242309"/>
                </a:cubicBezTo>
                <a:cubicBezTo>
                  <a:pt x="1274713" y="270372"/>
                  <a:pt x="1275252" y="298976"/>
                  <a:pt x="1275252" y="327039"/>
                </a:cubicBezTo>
                <a:cubicBezTo>
                  <a:pt x="1275252" y="335674"/>
                  <a:pt x="1275252" y="343770"/>
                  <a:pt x="1287125" y="344309"/>
                </a:cubicBezTo>
                <a:cubicBezTo>
                  <a:pt x="1424745" y="322182"/>
                  <a:pt x="1561825" y="293039"/>
                  <a:pt x="1698905" y="267134"/>
                </a:cubicBezTo>
                <a:cubicBezTo>
                  <a:pt x="1825731" y="243388"/>
                  <a:pt x="1952017" y="221261"/>
                  <a:pt x="2077764" y="193197"/>
                </a:cubicBezTo>
                <a:cubicBezTo>
                  <a:pt x="2149542" y="177546"/>
                  <a:pt x="2218082" y="149483"/>
                  <a:pt x="2288781" y="131134"/>
                </a:cubicBezTo>
                <a:cubicBezTo>
                  <a:pt x="2457703" y="87419"/>
                  <a:pt x="2629322" y="83102"/>
                  <a:pt x="2802022" y="104689"/>
                </a:cubicBezTo>
                <a:cubicBezTo>
                  <a:pt x="2955292" y="123578"/>
                  <a:pt x="3102087" y="168911"/>
                  <a:pt x="3249421" y="212086"/>
                </a:cubicBezTo>
                <a:cubicBezTo>
                  <a:pt x="3338469" y="237991"/>
                  <a:pt x="3431295" y="248785"/>
                  <a:pt x="3521962" y="266595"/>
                </a:cubicBezTo>
                <a:cubicBezTo>
                  <a:pt x="3636375" y="288722"/>
                  <a:pt x="3749169" y="317865"/>
                  <a:pt x="3863582" y="336754"/>
                </a:cubicBezTo>
                <a:cubicBezTo>
                  <a:pt x="3899202" y="342690"/>
                  <a:pt x="3934821" y="347008"/>
                  <a:pt x="3970440" y="351865"/>
                </a:cubicBezTo>
                <a:cubicBezTo>
                  <a:pt x="3976377" y="320563"/>
                  <a:pt x="3971519" y="289261"/>
                  <a:pt x="3973139" y="257960"/>
                </a:cubicBezTo>
                <a:cubicBezTo>
                  <a:pt x="3974218" y="243388"/>
                  <a:pt x="3974218" y="229356"/>
                  <a:pt x="3974758" y="214785"/>
                </a:cubicBezTo>
                <a:cubicBezTo>
                  <a:pt x="3979615" y="209928"/>
                  <a:pt x="3989329" y="208848"/>
                  <a:pt x="3987710" y="198594"/>
                </a:cubicBezTo>
                <a:cubicBezTo>
                  <a:pt x="3987710" y="198594"/>
                  <a:pt x="3988250" y="199134"/>
                  <a:pt x="3988250" y="199134"/>
                </a:cubicBezTo>
                <a:lnTo>
                  <a:pt x="3988250" y="199133"/>
                </a:lnTo>
                <a:lnTo>
                  <a:pt x="3988250" y="198594"/>
                </a:lnTo>
                <a:cubicBezTo>
                  <a:pt x="3988250" y="198594"/>
                  <a:pt x="3987710" y="198594"/>
                  <a:pt x="3987710" y="198594"/>
                </a:cubicBezTo>
                <a:cubicBezTo>
                  <a:pt x="3954250" y="190499"/>
                  <a:pt x="3921329" y="181864"/>
                  <a:pt x="3887868" y="173229"/>
                </a:cubicBezTo>
                <a:cubicBezTo>
                  <a:pt x="3853329" y="166213"/>
                  <a:pt x="3226754" y="64213"/>
                  <a:pt x="3215960" y="52879"/>
                </a:cubicBezTo>
                <a:cubicBezTo>
                  <a:pt x="3359517" y="58276"/>
                  <a:pt x="3928884" y="73387"/>
                  <a:pt x="3962345" y="86340"/>
                </a:cubicBezTo>
                <a:cubicBezTo>
                  <a:pt x="3988250" y="89578"/>
                  <a:pt x="4014155" y="92276"/>
                  <a:pt x="4039520" y="96054"/>
                </a:cubicBezTo>
                <a:cubicBezTo>
                  <a:pt x="4047615" y="97133"/>
                  <a:pt x="4054631" y="94435"/>
                  <a:pt x="4062187" y="94435"/>
                </a:cubicBezTo>
                <a:cubicBezTo>
                  <a:pt x="4068123" y="82562"/>
                  <a:pt x="4072980" y="69609"/>
                  <a:pt x="4087552" y="65292"/>
                </a:cubicBezTo>
                <a:cubicBezTo>
                  <a:pt x="4070822" y="46403"/>
                  <a:pt x="4073520" y="32371"/>
                  <a:pt x="4095107" y="23736"/>
                </a:cubicBezTo>
                <a:cubicBezTo>
                  <a:pt x="4102663" y="14561"/>
                  <a:pt x="4112917" y="10244"/>
                  <a:pt x="4124251" y="7006"/>
                </a:cubicBezTo>
                <a:cubicBezTo>
                  <a:pt x="4156092" y="530"/>
                  <a:pt x="4187933" y="-1089"/>
                  <a:pt x="4215997" y="19958"/>
                </a:cubicBezTo>
                <a:cubicBezTo>
                  <a:pt x="4221934" y="23196"/>
                  <a:pt x="4227330" y="25895"/>
                  <a:pt x="4232727" y="28593"/>
                </a:cubicBezTo>
                <a:cubicBezTo>
                  <a:pt x="4235426" y="39927"/>
                  <a:pt x="4238124" y="50720"/>
                  <a:pt x="4240823" y="62054"/>
                </a:cubicBezTo>
                <a:cubicBezTo>
                  <a:pt x="4242442" y="73927"/>
                  <a:pt x="4252156" y="70149"/>
                  <a:pt x="4258632" y="70149"/>
                </a:cubicBezTo>
                <a:cubicBezTo>
                  <a:pt x="4356315" y="66371"/>
                  <a:pt x="4453998" y="63133"/>
                  <a:pt x="4551681" y="57736"/>
                </a:cubicBezTo>
                <a:cubicBezTo>
                  <a:pt x="4605650" y="55038"/>
                  <a:pt x="5226288" y="147864"/>
                  <a:pt x="5233304" y="148943"/>
                </a:cubicBezTo>
                <a:cubicBezTo>
                  <a:pt x="5240320" y="150023"/>
                  <a:pt x="5253812" y="149483"/>
                  <a:pt x="5252193" y="158657"/>
                </a:cubicBezTo>
                <a:cubicBezTo>
                  <a:pt x="5250034" y="164594"/>
                  <a:pt x="5243558" y="176467"/>
                  <a:pt x="5231145" y="176467"/>
                </a:cubicBezTo>
                <a:cubicBezTo>
                  <a:pt x="5225209" y="176467"/>
                  <a:pt x="4375204" y="178086"/>
                  <a:pt x="4311521" y="182404"/>
                </a:cubicBezTo>
                <a:cubicBezTo>
                  <a:pt x="4306124" y="182943"/>
                  <a:pt x="4300728" y="181324"/>
                  <a:pt x="4295331" y="180785"/>
                </a:cubicBezTo>
                <a:cubicBezTo>
                  <a:pt x="4295331" y="182404"/>
                  <a:pt x="4295871" y="183483"/>
                  <a:pt x="4295871" y="185102"/>
                </a:cubicBezTo>
                <a:cubicBezTo>
                  <a:pt x="4302347" y="195896"/>
                  <a:pt x="4303966" y="209928"/>
                  <a:pt x="4317998" y="215864"/>
                </a:cubicBezTo>
                <a:cubicBezTo>
                  <a:pt x="4321775" y="217483"/>
                  <a:pt x="4321236" y="223420"/>
                  <a:pt x="4321236" y="227197"/>
                </a:cubicBezTo>
                <a:cubicBezTo>
                  <a:pt x="4320696" y="275230"/>
                  <a:pt x="4320696" y="323801"/>
                  <a:pt x="4320156" y="371833"/>
                </a:cubicBezTo>
                <a:cubicBezTo>
                  <a:pt x="4334188" y="379928"/>
                  <a:pt x="4351998" y="381547"/>
                  <a:pt x="4362791" y="395579"/>
                </a:cubicBezTo>
                <a:cubicBezTo>
                  <a:pt x="4382760" y="410691"/>
                  <a:pt x="4394093" y="431199"/>
                  <a:pt x="4399490" y="454945"/>
                </a:cubicBezTo>
                <a:cubicBezTo>
                  <a:pt x="4406506" y="475453"/>
                  <a:pt x="4406506" y="494881"/>
                  <a:pt x="4395712" y="513770"/>
                </a:cubicBezTo>
                <a:cubicBezTo>
                  <a:pt x="4378982" y="553707"/>
                  <a:pt x="4346601" y="569898"/>
                  <a:pt x="4305585" y="570977"/>
                </a:cubicBezTo>
                <a:cubicBezTo>
                  <a:pt x="4273743" y="571517"/>
                  <a:pt x="4241902" y="569358"/>
                  <a:pt x="4210060" y="569358"/>
                </a:cubicBezTo>
                <a:cubicBezTo>
                  <a:pt x="4199807" y="569358"/>
                  <a:pt x="4187933" y="566120"/>
                  <a:pt x="4178759" y="575295"/>
                </a:cubicBezTo>
                <a:cubicBezTo>
                  <a:pt x="4176060" y="595803"/>
                  <a:pt x="4186314" y="602279"/>
                  <a:pt x="4204664" y="608215"/>
                </a:cubicBezTo>
                <a:cubicBezTo>
                  <a:pt x="4272124" y="629263"/>
                  <a:pt x="4313141" y="698882"/>
                  <a:pt x="4301807" y="767422"/>
                </a:cubicBezTo>
                <a:cubicBezTo>
                  <a:pt x="4289394" y="840820"/>
                  <a:pt x="4228949" y="892090"/>
                  <a:pt x="4155552" y="891550"/>
                </a:cubicBezTo>
                <a:cubicBezTo>
                  <a:pt x="4084853" y="891010"/>
                  <a:pt x="4023869" y="838661"/>
                  <a:pt x="4013075" y="770121"/>
                </a:cubicBezTo>
                <a:cubicBezTo>
                  <a:pt x="4001742" y="697803"/>
                  <a:pt x="4043837" y="628723"/>
                  <a:pt x="4111838" y="607136"/>
                </a:cubicBezTo>
                <a:cubicBezTo>
                  <a:pt x="4117234" y="605517"/>
                  <a:pt x="4122631" y="604977"/>
                  <a:pt x="4128028" y="603898"/>
                </a:cubicBezTo>
                <a:cubicBezTo>
                  <a:pt x="4131266" y="601199"/>
                  <a:pt x="4133425" y="598501"/>
                  <a:pt x="4134504" y="595803"/>
                </a:cubicBezTo>
                <a:cubicBezTo>
                  <a:pt x="4134504" y="593104"/>
                  <a:pt x="4135044" y="590945"/>
                  <a:pt x="4135584" y="588787"/>
                </a:cubicBezTo>
                <a:cubicBezTo>
                  <a:pt x="4135044" y="585009"/>
                  <a:pt x="4134504" y="581231"/>
                  <a:pt x="4132885" y="577993"/>
                </a:cubicBezTo>
                <a:cubicBezTo>
                  <a:pt x="4129108" y="569358"/>
                  <a:pt x="4119393" y="574755"/>
                  <a:pt x="4112377" y="575295"/>
                </a:cubicBezTo>
                <a:cubicBezTo>
                  <a:pt x="4076758" y="578533"/>
                  <a:pt x="4041678" y="586088"/>
                  <a:pt x="4008218" y="600120"/>
                </a:cubicBezTo>
                <a:cubicBezTo>
                  <a:pt x="3996345" y="609295"/>
                  <a:pt x="3986631" y="620628"/>
                  <a:pt x="3976377" y="631422"/>
                </a:cubicBezTo>
                <a:cubicBezTo>
                  <a:pt x="3953170" y="656247"/>
                  <a:pt x="3921329" y="665962"/>
                  <a:pt x="3888408" y="670819"/>
                </a:cubicBezTo>
                <a:cubicBezTo>
                  <a:pt x="3863582" y="679993"/>
                  <a:pt x="3837678" y="681073"/>
                  <a:pt x="3811773" y="684311"/>
                </a:cubicBezTo>
                <a:cubicBezTo>
                  <a:pt x="3804757" y="685390"/>
                  <a:pt x="3797201" y="686470"/>
                  <a:pt x="3789646" y="687549"/>
                </a:cubicBezTo>
                <a:cubicBezTo>
                  <a:pt x="3785868" y="707517"/>
                  <a:pt x="3793963" y="714533"/>
                  <a:pt x="3814471" y="719391"/>
                </a:cubicBezTo>
                <a:cubicBezTo>
                  <a:pt x="3914313" y="742057"/>
                  <a:pt x="3978536" y="835963"/>
                  <a:pt x="3966662" y="936344"/>
                </a:cubicBezTo>
                <a:cubicBezTo>
                  <a:pt x="3955329" y="1036186"/>
                  <a:pt x="3869519" y="1112281"/>
                  <a:pt x="3768598" y="1112821"/>
                </a:cubicBezTo>
                <a:cubicBezTo>
                  <a:pt x="3668756" y="1113361"/>
                  <a:pt x="3581327" y="1037805"/>
                  <a:pt x="3569454" y="939582"/>
                </a:cubicBezTo>
                <a:cubicBezTo>
                  <a:pt x="3556502" y="837042"/>
                  <a:pt x="3619645" y="744216"/>
                  <a:pt x="3719487" y="718851"/>
                </a:cubicBezTo>
                <a:cubicBezTo>
                  <a:pt x="3727042" y="717232"/>
                  <a:pt x="3734598" y="716692"/>
                  <a:pt x="3742153" y="715613"/>
                </a:cubicBezTo>
                <a:cubicBezTo>
                  <a:pt x="3748629" y="689708"/>
                  <a:pt x="3747550" y="688089"/>
                  <a:pt x="3723264" y="689708"/>
                </a:cubicBezTo>
                <a:cubicBezTo>
                  <a:pt x="3686026" y="691867"/>
                  <a:pt x="3648788" y="687549"/>
                  <a:pt x="3611550" y="687549"/>
                </a:cubicBezTo>
                <a:cubicBezTo>
                  <a:pt x="3587803" y="687549"/>
                  <a:pt x="3564597" y="690248"/>
                  <a:pt x="3542470" y="699962"/>
                </a:cubicBezTo>
                <a:cubicBezTo>
                  <a:pt x="3527898" y="706438"/>
                  <a:pt x="3516025" y="716152"/>
                  <a:pt x="3515485" y="733422"/>
                </a:cubicBezTo>
                <a:cubicBezTo>
                  <a:pt x="3510089" y="857010"/>
                  <a:pt x="3513866" y="980059"/>
                  <a:pt x="3564597" y="1095551"/>
                </a:cubicBezTo>
                <a:cubicBezTo>
                  <a:pt x="3610470" y="1199710"/>
                  <a:pt x="3617486" y="1310346"/>
                  <a:pt x="3627740" y="1420981"/>
                </a:cubicBezTo>
                <a:cubicBezTo>
                  <a:pt x="3627740" y="1421521"/>
                  <a:pt x="3627740" y="1421521"/>
                  <a:pt x="3627740" y="1421521"/>
                </a:cubicBezTo>
                <a:cubicBezTo>
                  <a:pt x="3629359" y="1426918"/>
                  <a:pt x="3630439" y="1432855"/>
                  <a:pt x="3632058" y="1438251"/>
                </a:cubicBezTo>
                <a:cubicBezTo>
                  <a:pt x="3647708" y="1450125"/>
                  <a:pt x="3637994" y="1466855"/>
                  <a:pt x="3637994" y="1480886"/>
                </a:cubicBezTo>
                <a:cubicBezTo>
                  <a:pt x="3637994" y="1490601"/>
                  <a:pt x="3624502" y="1486283"/>
                  <a:pt x="3616947" y="1486283"/>
                </a:cubicBezTo>
                <a:cubicBezTo>
                  <a:pt x="3582407" y="1486823"/>
                  <a:pt x="3547867" y="1486283"/>
                  <a:pt x="3513327" y="1486823"/>
                </a:cubicBezTo>
                <a:cubicBezTo>
                  <a:pt x="3500374" y="1487363"/>
                  <a:pt x="3495517" y="1482506"/>
                  <a:pt x="3497136" y="1470093"/>
                </a:cubicBezTo>
                <a:cubicBezTo>
                  <a:pt x="3497676" y="1462537"/>
                  <a:pt x="3497676" y="1454982"/>
                  <a:pt x="3497136" y="1447426"/>
                </a:cubicBezTo>
                <a:cubicBezTo>
                  <a:pt x="3497136" y="1438251"/>
                  <a:pt x="3503073" y="1437712"/>
                  <a:pt x="3509549" y="1438251"/>
                </a:cubicBezTo>
                <a:cubicBezTo>
                  <a:pt x="3509549" y="1428537"/>
                  <a:pt x="3510089" y="1419362"/>
                  <a:pt x="3510628" y="1409648"/>
                </a:cubicBezTo>
                <a:cubicBezTo>
                  <a:pt x="3500374" y="1332473"/>
                  <a:pt x="3484724" y="1255838"/>
                  <a:pt x="3460438" y="1181361"/>
                </a:cubicBezTo>
                <a:cubicBezTo>
                  <a:pt x="3450184" y="1150059"/>
                  <a:pt x="3436692" y="1120916"/>
                  <a:pt x="3419961" y="1092853"/>
                </a:cubicBezTo>
                <a:cubicBezTo>
                  <a:pt x="3387580" y="1038345"/>
                  <a:pt x="3377866" y="976820"/>
                  <a:pt x="3369231" y="914757"/>
                </a:cubicBezTo>
                <a:cubicBezTo>
                  <a:pt x="3367072" y="897487"/>
                  <a:pt x="3364913" y="880217"/>
                  <a:pt x="3364374" y="862947"/>
                </a:cubicBezTo>
                <a:cubicBezTo>
                  <a:pt x="3363834" y="847836"/>
                  <a:pt x="3357898" y="844058"/>
                  <a:pt x="3343866" y="844598"/>
                </a:cubicBezTo>
                <a:cubicBezTo>
                  <a:pt x="3307707" y="845677"/>
                  <a:pt x="3272088" y="845137"/>
                  <a:pt x="3235929" y="845137"/>
                </a:cubicBezTo>
                <a:cubicBezTo>
                  <a:pt x="3207865" y="845137"/>
                  <a:pt x="3187897" y="828947"/>
                  <a:pt x="3187357" y="800883"/>
                </a:cubicBezTo>
                <a:cubicBezTo>
                  <a:pt x="3186817" y="782534"/>
                  <a:pt x="3173865" y="777137"/>
                  <a:pt x="3163071" y="770661"/>
                </a:cubicBezTo>
                <a:cubicBezTo>
                  <a:pt x="3153357" y="764724"/>
                  <a:pt x="3154976" y="776597"/>
                  <a:pt x="3153357" y="780915"/>
                </a:cubicBezTo>
                <a:cubicBezTo>
                  <a:pt x="3139325" y="825709"/>
                  <a:pt x="3126373" y="871042"/>
                  <a:pt x="3111801" y="915836"/>
                </a:cubicBezTo>
                <a:cubicBezTo>
                  <a:pt x="3099928" y="951995"/>
                  <a:pt x="3085896" y="987614"/>
                  <a:pt x="3068087" y="1021075"/>
                </a:cubicBezTo>
                <a:cubicBezTo>
                  <a:pt x="3057832" y="1039424"/>
                  <a:pt x="3042721" y="1053995"/>
                  <a:pt x="3028150" y="1069646"/>
                </a:cubicBezTo>
                <a:cubicBezTo>
                  <a:pt x="3009261" y="1090154"/>
                  <a:pt x="2989832" y="1085297"/>
                  <a:pt x="2969324" y="1085837"/>
                </a:cubicBezTo>
                <a:cubicBezTo>
                  <a:pt x="2739418" y="1091234"/>
                  <a:pt x="2508973" y="1089615"/>
                  <a:pt x="2278527" y="1086916"/>
                </a:cubicBezTo>
                <a:cubicBezTo>
                  <a:pt x="2237511" y="1086377"/>
                  <a:pt x="2213225" y="1066948"/>
                  <a:pt x="2193257" y="1037805"/>
                </a:cubicBezTo>
                <a:cubicBezTo>
                  <a:pt x="2172749" y="1008122"/>
                  <a:pt x="2160336" y="973582"/>
                  <a:pt x="2147923" y="940122"/>
                </a:cubicBezTo>
                <a:cubicBezTo>
                  <a:pt x="2128495" y="888852"/>
                  <a:pt x="2112844" y="836502"/>
                  <a:pt x="2098272" y="784153"/>
                </a:cubicBezTo>
                <a:cubicBezTo>
                  <a:pt x="2096653" y="778756"/>
                  <a:pt x="2095034" y="773899"/>
                  <a:pt x="2092875" y="767422"/>
                </a:cubicBezTo>
                <a:cubicBezTo>
                  <a:pt x="2076685" y="776597"/>
                  <a:pt x="2063193" y="783073"/>
                  <a:pt x="2062113" y="805200"/>
                </a:cubicBezTo>
                <a:cubicBezTo>
                  <a:pt x="2060494" y="829486"/>
                  <a:pt x="2039986" y="844598"/>
                  <a:pt x="2015161" y="844598"/>
                </a:cubicBezTo>
                <a:cubicBezTo>
                  <a:pt x="1978462" y="844598"/>
                  <a:pt x="1941763" y="845137"/>
                  <a:pt x="1905065" y="844058"/>
                </a:cubicBezTo>
                <a:cubicBezTo>
                  <a:pt x="1891033" y="844058"/>
                  <a:pt x="1886176" y="847836"/>
                  <a:pt x="1885097" y="862407"/>
                </a:cubicBezTo>
                <a:cubicBezTo>
                  <a:pt x="1881858" y="914217"/>
                  <a:pt x="1874843" y="965487"/>
                  <a:pt x="1860811" y="1015678"/>
                </a:cubicBezTo>
                <a:cubicBezTo>
                  <a:pt x="1852176" y="1045360"/>
                  <a:pt x="1839763" y="1073964"/>
                  <a:pt x="1824112" y="1100948"/>
                </a:cubicBezTo>
                <a:cubicBezTo>
                  <a:pt x="1784175" y="1169488"/>
                  <a:pt x="1768524" y="1246123"/>
                  <a:pt x="1752334" y="1322759"/>
                </a:cubicBezTo>
                <a:cubicBezTo>
                  <a:pt x="1744778" y="1359457"/>
                  <a:pt x="1741000" y="1396696"/>
                  <a:pt x="1736143" y="1433394"/>
                </a:cubicBezTo>
                <a:cubicBezTo>
                  <a:pt x="1737223" y="1434474"/>
                  <a:pt x="1738842" y="1436093"/>
                  <a:pt x="1740461" y="1437172"/>
                </a:cubicBezTo>
                <a:cubicBezTo>
                  <a:pt x="1748016" y="1436093"/>
                  <a:pt x="1753953" y="1437172"/>
                  <a:pt x="1753413" y="1447426"/>
                </a:cubicBezTo>
                <a:cubicBezTo>
                  <a:pt x="1752874" y="1455521"/>
                  <a:pt x="1752874" y="1464156"/>
                  <a:pt x="1753413" y="1472251"/>
                </a:cubicBezTo>
                <a:cubicBezTo>
                  <a:pt x="1753953" y="1481966"/>
                  <a:pt x="1749635" y="1485204"/>
                  <a:pt x="1739921" y="1485204"/>
                </a:cubicBezTo>
                <a:cubicBezTo>
                  <a:pt x="1701604" y="1484664"/>
                  <a:pt x="1662746" y="1484664"/>
                  <a:pt x="1624429" y="1485204"/>
                </a:cubicBezTo>
                <a:cubicBezTo>
                  <a:pt x="1614714" y="1485204"/>
                  <a:pt x="1609317" y="1481426"/>
                  <a:pt x="1611476" y="1471712"/>
                </a:cubicBezTo>
                <a:cubicBezTo>
                  <a:pt x="1613635" y="1459839"/>
                  <a:pt x="1604460" y="1445807"/>
                  <a:pt x="1617952" y="1436093"/>
                </a:cubicBezTo>
                <a:cubicBezTo>
                  <a:pt x="1619571" y="1426378"/>
                  <a:pt x="1621190" y="1416664"/>
                  <a:pt x="1622809" y="1406950"/>
                </a:cubicBezTo>
                <a:cubicBezTo>
                  <a:pt x="1627667" y="1324917"/>
                  <a:pt x="1636841" y="1243425"/>
                  <a:pt x="1657889" y="1163552"/>
                </a:cubicBezTo>
                <a:cubicBezTo>
                  <a:pt x="1669762" y="1119297"/>
                  <a:pt x="1692969" y="1079361"/>
                  <a:pt x="1706461" y="1035646"/>
                </a:cubicBezTo>
                <a:cubicBezTo>
                  <a:pt x="1736683" y="936884"/>
                  <a:pt x="1737223" y="835423"/>
                  <a:pt x="1735064" y="733962"/>
                </a:cubicBezTo>
                <a:cubicBezTo>
                  <a:pt x="1734524" y="713454"/>
                  <a:pt x="1721572" y="702660"/>
                  <a:pt x="1704302" y="696184"/>
                </a:cubicBezTo>
                <a:cubicBezTo>
                  <a:pt x="1674619" y="684311"/>
                  <a:pt x="1643857" y="684851"/>
                  <a:pt x="1612555" y="685930"/>
                </a:cubicBezTo>
                <a:cubicBezTo>
                  <a:pt x="1584492" y="687009"/>
                  <a:pt x="1555889" y="687549"/>
                  <a:pt x="1527825" y="687549"/>
                </a:cubicBezTo>
                <a:cubicBezTo>
                  <a:pt x="1503539" y="687549"/>
                  <a:pt x="1502460" y="688628"/>
                  <a:pt x="1508936" y="713994"/>
                </a:cubicBezTo>
                <a:cubicBezTo>
                  <a:pt x="1588270" y="724787"/>
                  <a:pt x="1643318" y="768502"/>
                  <a:pt x="1670302" y="842439"/>
                </a:cubicBezTo>
                <a:cubicBezTo>
                  <a:pt x="1699445" y="921233"/>
                  <a:pt x="1682715" y="993011"/>
                  <a:pt x="1624429" y="1052916"/>
                </a:cubicBezTo>
                <a:cubicBezTo>
                  <a:pt x="1564524" y="1113900"/>
                  <a:pt x="1472777" y="1128472"/>
                  <a:pt x="1396681" y="1091773"/>
                </a:cubicBezTo>
                <a:cubicBezTo>
                  <a:pt x="1320046" y="1054535"/>
                  <a:pt x="1275252" y="974122"/>
                  <a:pt x="1284427" y="889391"/>
                </a:cubicBezTo>
                <a:cubicBezTo>
                  <a:pt x="1293062" y="805740"/>
                  <a:pt x="1354586" y="735041"/>
                  <a:pt x="1438237" y="717232"/>
                </a:cubicBezTo>
                <a:cubicBezTo>
                  <a:pt x="1459285" y="712914"/>
                  <a:pt x="1464142" y="703740"/>
                  <a:pt x="1461444" y="685930"/>
                </a:cubicBezTo>
                <a:cubicBezTo>
                  <a:pt x="1427983" y="679454"/>
                  <a:pt x="1393983" y="680533"/>
                  <a:pt x="1361602" y="669200"/>
                </a:cubicBezTo>
                <a:cubicBezTo>
                  <a:pt x="1323284" y="662724"/>
                  <a:pt x="1287125" y="651930"/>
                  <a:pt x="1262839" y="617930"/>
                </a:cubicBezTo>
                <a:cubicBezTo>
                  <a:pt x="1257443" y="610374"/>
                  <a:pt x="1248808" y="604977"/>
                  <a:pt x="1241792" y="598501"/>
                </a:cubicBezTo>
                <a:cubicBezTo>
                  <a:pt x="1208331" y="583929"/>
                  <a:pt x="1173791" y="575834"/>
                  <a:pt x="1137633" y="573136"/>
                </a:cubicBezTo>
                <a:cubicBezTo>
                  <a:pt x="1130617" y="572596"/>
                  <a:pt x="1120363" y="567199"/>
                  <a:pt x="1117124" y="575834"/>
                </a:cubicBezTo>
                <a:cubicBezTo>
                  <a:pt x="1113886" y="583929"/>
                  <a:pt x="1111728" y="594723"/>
                  <a:pt x="1122521" y="601739"/>
                </a:cubicBezTo>
                <a:cubicBezTo>
                  <a:pt x="1184045" y="610914"/>
                  <a:pt x="1234236" y="667041"/>
                  <a:pt x="1238554" y="732343"/>
                </a:cubicBezTo>
                <a:cubicBezTo>
                  <a:pt x="1242871" y="801962"/>
                  <a:pt x="1199696" y="864566"/>
                  <a:pt x="1133855" y="883455"/>
                </a:cubicBezTo>
                <a:cubicBezTo>
                  <a:pt x="1057219" y="905582"/>
                  <a:pt x="976267" y="861867"/>
                  <a:pt x="953060" y="785232"/>
                </a:cubicBezTo>
                <a:cubicBezTo>
                  <a:pt x="930393" y="709136"/>
                  <a:pt x="971949" y="627644"/>
                  <a:pt x="1048045" y="604977"/>
                </a:cubicBezTo>
                <a:cubicBezTo>
                  <a:pt x="1066934" y="599041"/>
                  <a:pt x="1073410" y="590945"/>
                  <a:pt x="1071791" y="572596"/>
                </a:cubicBezTo>
                <a:cubicBezTo>
                  <a:pt x="1062616" y="563421"/>
                  <a:pt x="1050743" y="566660"/>
                  <a:pt x="1040489" y="566660"/>
                </a:cubicBezTo>
                <a:cubicBezTo>
                  <a:pt x="1009187" y="566660"/>
                  <a:pt x="977346" y="569358"/>
                  <a:pt x="945505" y="568279"/>
                </a:cubicBezTo>
                <a:cubicBezTo>
                  <a:pt x="904488" y="567199"/>
                  <a:pt x="871568" y="551548"/>
                  <a:pt x="854837" y="511612"/>
                </a:cubicBezTo>
                <a:cubicBezTo>
                  <a:pt x="843504" y="491104"/>
                  <a:pt x="843504" y="470056"/>
                  <a:pt x="851599" y="448468"/>
                </a:cubicBezTo>
                <a:cubicBezTo>
                  <a:pt x="855917" y="427960"/>
                  <a:pt x="866711" y="411230"/>
                  <a:pt x="882361" y="397738"/>
                </a:cubicBezTo>
                <a:cubicBezTo>
                  <a:pt x="894234" y="381547"/>
                  <a:pt x="913663" y="377770"/>
                  <a:pt x="929854" y="369135"/>
                </a:cubicBezTo>
                <a:cubicBezTo>
                  <a:pt x="929314" y="321642"/>
                  <a:pt x="928774" y="274150"/>
                  <a:pt x="928774" y="226658"/>
                </a:cubicBezTo>
                <a:cubicBezTo>
                  <a:pt x="928774" y="220721"/>
                  <a:pt x="928774" y="215324"/>
                  <a:pt x="936330" y="211547"/>
                </a:cubicBezTo>
                <a:cubicBezTo>
                  <a:pt x="948203" y="206150"/>
                  <a:pt x="949822" y="193197"/>
                  <a:pt x="955219" y="182943"/>
                </a:cubicBezTo>
                <a:cubicBezTo>
                  <a:pt x="947124" y="174848"/>
                  <a:pt x="936870" y="174308"/>
                  <a:pt x="926076" y="174308"/>
                </a:cubicBezTo>
                <a:cubicBezTo>
                  <a:pt x="852679" y="174308"/>
                  <a:pt x="779282" y="173769"/>
                  <a:pt x="705884" y="174848"/>
                </a:cubicBezTo>
                <a:cubicBezTo>
                  <a:pt x="679979" y="174848"/>
                  <a:pt x="269279" y="165134"/>
                  <a:pt x="208295" y="170531"/>
                </a:cubicBezTo>
                <a:cubicBezTo>
                  <a:pt x="147310" y="175927"/>
                  <a:pt x="85786" y="173229"/>
                  <a:pt x="24802" y="174308"/>
                </a:cubicBezTo>
                <a:cubicBezTo>
                  <a:pt x="18325" y="174308"/>
                  <a:pt x="10770" y="177007"/>
                  <a:pt x="8071" y="167292"/>
                </a:cubicBezTo>
                <a:cubicBezTo>
                  <a:pt x="6992" y="162435"/>
                  <a:pt x="-3262" y="161896"/>
                  <a:pt x="1055" y="154340"/>
                </a:cubicBezTo>
                <a:cubicBezTo>
                  <a:pt x="4294" y="149483"/>
                  <a:pt x="10230" y="151642"/>
                  <a:pt x="14548" y="151102"/>
                </a:cubicBezTo>
                <a:cubicBezTo>
                  <a:pt x="48548" y="145165"/>
                  <a:pt x="82548" y="138689"/>
                  <a:pt x="116548" y="132753"/>
                </a:cubicBezTo>
                <a:cubicBezTo>
                  <a:pt x="116548" y="132753"/>
                  <a:pt x="477058" y="81482"/>
                  <a:pt x="519153" y="75006"/>
                </a:cubicBezTo>
                <a:cubicBezTo>
                  <a:pt x="519153" y="75006"/>
                  <a:pt x="665948" y="57197"/>
                  <a:pt x="692932" y="58276"/>
                </a:cubicBezTo>
                <a:cubicBezTo>
                  <a:pt x="756615" y="60435"/>
                  <a:pt x="820837" y="63673"/>
                  <a:pt x="884520" y="66371"/>
                </a:cubicBezTo>
                <a:cubicBezTo>
                  <a:pt x="902869" y="64752"/>
                  <a:pt x="920679" y="67990"/>
                  <a:pt x="938489" y="70149"/>
                </a:cubicBezTo>
                <a:cubicBezTo>
                  <a:pt x="954679" y="69609"/>
                  <a:pt x="970870" y="69070"/>
                  <a:pt x="987060" y="73387"/>
                </a:cubicBezTo>
                <a:cubicBezTo>
                  <a:pt x="994616" y="75546"/>
                  <a:pt x="1002171" y="73927"/>
                  <a:pt x="1008648" y="69609"/>
                </a:cubicBezTo>
                <a:cubicBezTo>
                  <a:pt x="1014720" y="29538"/>
                  <a:pt x="1047506" y="2520"/>
                  <a:pt x="1086287" y="167"/>
                </a:cubicBezTo>
                <a:close/>
              </a:path>
            </a:pathLst>
          </a:custGeom>
          <a:solidFill>
            <a:schemeClr val="accent3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9DFBE-11F0-7F7E-7ACF-B95A7607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4" y="621"/>
            <a:ext cx="1250070" cy="49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CCF7-C067-B921-6E34-749EAEB93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02" y="-684"/>
            <a:ext cx="775651" cy="9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4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0BF21B1-E1F5-CB8A-7DDB-1930C41E9112}"/>
              </a:ext>
            </a:extLst>
          </p:cNvPr>
          <p:cNvGrpSpPr/>
          <p:nvPr/>
        </p:nvGrpSpPr>
        <p:grpSpPr>
          <a:xfrm>
            <a:off x="5431020" y="1107693"/>
            <a:ext cx="3017718" cy="966820"/>
            <a:chOff x="1687633" y="292300"/>
            <a:chExt cx="3017718" cy="1055879"/>
          </a:xfrm>
        </p:grpSpPr>
        <p:sp>
          <p:nvSpPr>
            <p:cNvPr id="2" name="Text Placeholder 32">
              <a:extLst>
                <a:ext uri="{FF2B5EF4-FFF2-40B4-BE49-F238E27FC236}">
                  <a16:creationId xmlns:a16="http://schemas.microsoft.com/office/drawing/2014/main" id="{A6AC580E-A008-41CC-CC1C-C7E3BCF05CB5}"/>
                </a:ext>
              </a:extLst>
            </p:cNvPr>
            <p:cNvSpPr txBox="1">
              <a:spLocks/>
            </p:cNvSpPr>
            <p:nvPr/>
          </p:nvSpPr>
          <p:spPr>
            <a:xfrm>
              <a:off x="1687633" y="292300"/>
              <a:ext cx="3017718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70000"/>
              </a:schemeClr>
            </a:solidFill>
            <a:ln w="19050">
              <a:solidFill>
                <a:schemeClr val="accent3">
                  <a:lumMod val="40000"/>
                  <a:lumOff val="60000"/>
                  <a:alpha val="60000"/>
                </a:schemeClr>
              </a:solidFill>
            </a:ln>
            <a:effectLst/>
          </p:spPr>
          <p:txBody>
            <a:bodyPr anchor="ctr">
              <a:noAutofit/>
            </a:bodyPr>
            <a:lstStyle>
              <a:lvl1pPr marL="342900" indent="-34290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>
                  <a:solidFill>
                    <a:srgbClr val="45C1A4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en-US" sz="2400" dirty="0">
                  <a:solidFill>
                    <a:schemeClr val="tx1"/>
                  </a:solidFill>
                  <a:effectLst/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rPr>
                <a:t>oordinate </a:t>
              </a:r>
              <a:r>
                <a:rPr lang="fr-FR" sz="2400" dirty="0">
                  <a:solidFill>
                    <a:schemeClr val="tx1"/>
                  </a:solidFill>
                  <a:effectLst/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rPr>
                <a:t>change </a:t>
              </a:r>
              <a:endParaRPr lang="ko-KR" altLang="en-US" sz="2400" dirty="0">
                <a:solidFill>
                  <a:schemeClr val="tx1"/>
                </a:solidFill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 Placeholder 32">
                  <a:extLst>
                    <a:ext uri="{FF2B5EF4-FFF2-40B4-BE49-F238E27FC236}">
                      <a16:creationId xmlns:a16="http://schemas.microsoft.com/office/drawing/2014/main" id="{40070032-1A0B-6339-3D4E-9FA98ACE49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87633" y="757961"/>
                  <a:ext cx="3017718" cy="590218"/>
                </a:xfrm>
                <a:prstGeom prst="rect">
                  <a:avLst/>
                </a:prstGeom>
                <a:ln w="19050">
                  <a:solidFill>
                    <a:schemeClr val="accent3">
                      <a:lumMod val="60000"/>
                      <a:lumOff val="40000"/>
                      <a:alpha val="60000"/>
                    </a:schemeClr>
                  </a:solidFill>
                </a:ln>
                <a:effectLst>
                  <a:innerShdw blurRad="114300">
                    <a:schemeClr val="bg1"/>
                  </a:innerShdw>
                </a:effectLst>
              </p:spPr>
              <p:txBody>
                <a:bodyPr anchor="ctr">
                  <a:noAutofit/>
                </a:bodyPr>
                <a:lstStyle>
                  <a:lvl1pPr marL="342900" indent="-342900" algn="ctr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400" b="1" kern="1200">
                      <a:solidFill>
                        <a:srgbClr val="45C1A4"/>
                      </a:solidFill>
                      <a:latin typeface="+mn-ea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600" b="1" kern="1200">
                      <a:solidFill>
                        <a:srgbClr val="CC3399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600" b="1" kern="1200">
                      <a:solidFill>
                        <a:srgbClr val="CC3399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600" b="1" kern="1200">
                      <a:solidFill>
                        <a:srgbClr val="CC3399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600" b="1" kern="1200">
                      <a:solidFill>
                        <a:srgbClr val="CC3399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= 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" name="Text Placeholder 32">
                  <a:extLst>
                    <a:ext uri="{FF2B5EF4-FFF2-40B4-BE49-F238E27FC236}">
                      <a16:creationId xmlns:a16="http://schemas.microsoft.com/office/drawing/2014/main" id="{40070032-1A0B-6339-3D4E-9FA98ACE4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7633" y="757961"/>
                  <a:ext cx="3017718" cy="59021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accent3">
                      <a:lumMod val="60000"/>
                      <a:lumOff val="40000"/>
                      <a:alpha val="60000"/>
                    </a:schemeClr>
                  </a:solidFill>
                </a:ln>
                <a:effectLst>
                  <a:innerShdw blurRad="114300">
                    <a:schemeClr val="bg1"/>
                  </a:inn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91284F-546F-8AA8-5B86-BD61E56DC72F}"/>
              </a:ext>
            </a:extLst>
          </p:cNvPr>
          <p:cNvGrpSpPr/>
          <p:nvPr/>
        </p:nvGrpSpPr>
        <p:grpSpPr>
          <a:xfrm>
            <a:off x="4763042" y="2515328"/>
            <a:ext cx="5577840" cy="1244670"/>
            <a:chOff x="192208" y="3440818"/>
            <a:chExt cx="5695120" cy="1396773"/>
          </a:xfrm>
        </p:grpSpPr>
        <p:sp>
          <p:nvSpPr>
            <p:cNvPr id="13" name="Text Placeholder 32">
              <a:extLst>
                <a:ext uri="{FF2B5EF4-FFF2-40B4-BE49-F238E27FC236}">
                  <a16:creationId xmlns:a16="http://schemas.microsoft.com/office/drawing/2014/main" id="{DBA54151-1E45-8FAF-C28D-3CC6C58013F1}"/>
                </a:ext>
              </a:extLst>
            </p:cNvPr>
            <p:cNvSpPr txBox="1">
              <a:spLocks/>
            </p:cNvSpPr>
            <p:nvPr/>
          </p:nvSpPr>
          <p:spPr>
            <a:xfrm>
              <a:off x="192208" y="3906477"/>
              <a:ext cx="5695120" cy="924282"/>
            </a:xfrm>
            <a:prstGeom prst="rect">
              <a:avLst/>
            </a:prstGeom>
            <a:ln w="19050">
              <a:solidFill>
                <a:schemeClr val="accent5">
                  <a:lumMod val="40000"/>
                  <a:lumOff val="60000"/>
                  <a:alpha val="60000"/>
                </a:schemeClr>
              </a:solidFill>
            </a:ln>
            <a:effectLst>
              <a:innerShdw blurRad="114300">
                <a:schemeClr val="bg1"/>
              </a:innerShdw>
            </a:effectLst>
          </p:spPr>
          <p:txBody>
            <a:bodyPr anchor="ctr">
              <a:noAutofit/>
            </a:bodyPr>
            <a:lstStyle>
              <a:lvl1pPr marL="342900" indent="-34290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>
                  <a:solidFill>
                    <a:srgbClr val="45C1A4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2" name="Text Placeholder 32">
              <a:extLst>
                <a:ext uri="{FF2B5EF4-FFF2-40B4-BE49-F238E27FC236}">
                  <a16:creationId xmlns:a16="http://schemas.microsoft.com/office/drawing/2014/main" id="{E343D878-9280-601F-3516-FAEAECCE3ADF}"/>
                </a:ext>
              </a:extLst>
            </p:cNvPr>
            <p:cNvSpPr txBox="1">
              <a:spLocks/>
            </p:cNvSpPr>
            <p:nvPr/>
          </p:nvSpPr>
          <p:spPr>
            <a:xfrm>
              <a:off x="192208" y="3440818"/>
              <a:ext cx="5695120" cy="4616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70000"/>
              </a:schemeClr>
            </a:solidFill>
            <a:ln w="19050">
              <a:solidFill>
                <a:schemeClr val="accent5">
                  <a:lumMod val="40000"/>
                  <a:lumOff val="60000"/>
                  <a:alpha val="60000"/>
                </a:schemeClr>
              </a:solidFill>
            </a:ln>
            <a:effectLst/>
          </p:spPr>
          <p:txBody>
            <a:bodyPr anchor="ctr">
              <a:noAutofit/>
            </a:bodyPr>
            <a:lstStyle>
              <a:lvl1pPr marL="342900" indent="-342900" algn="ct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400" b="1" kern="1200">
                  <a:solidFill>
                    <a:srgbClr val="45C1A4"/>
                  </a:solidFill>
                  <a:latin typeface="+mn-ea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600" b="1" kern="1200">
                  <a:solidFill>
                    <a:srgbClr val="CC3399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2400" spc="-5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</a:rPr>
                <a:t>N</a:t>
              </a:r>
              <a:r>
                <a:rPr lang="x-none" sz="2400" spc="-5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</a:rPr>
                <a:t>ew system</a:t>
              </a:r>
              <a:endParaRPr lang="ko-KR" altLang="en-US" sz="2400" spc="-5" dirty="0">
                <a:solidFill>
                  <a:schemeClr val="tx1"/>
                </a:solidFill>
                <a:latin typeface="+mn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23">
                  <a:extLst>
                    <a:ext uri="{FF2B5EF4-FFF2-40B4-BE49-F238E27FC236}">
                      <a16:creationId xmlns:a16="http://schemas.microsoft.com/office/drawing/2014/main" id="{AB841EA8-BB00-929D-B710-57791F451BD1}"/>
                    </a:ext>
                  </a:extLst>
                </p:cNvPr>
                <p:cNvSpPr/>
                <p:nvPr/>
              </p:nvSpPr>
              <p:spPr>
                <a:xfrm>
                  <a:off x="192208" y="3946304"/>
                  <a:ext cx="5695120" cy="891287"/>
                </a:xfrm>
                <a:prstGeom prst="roundRect">
                  <a:avLst/>
                </a:prstGeom>
                <a:no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Ф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fr-FR" sz="2400" b="0" i="1" dirty="0">
                    <a:solidFill>
                      <a:schemeClr val="tx1"/>
                    </a:solidFill>
                    <a:effectLst/>
                  </a:endParaRPr>
                </a:p>
                <a:p>
                  <a:pPr marL="457200" marR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2400" b="0" i="1" dirty="0">
                    <a:solidFill>
                      <a:schemeClr val="tx1"/>
                    </a:solidFill>
                    <a:effectLst/>
                    <a:ea typeface="SimSun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ounded Rectangle 23">
                  <a:extLst>
                    <a:ext uri="{FF2B5EF4-FFF2-40B4-BE49-F238E27FC236}">
                      <a16:creationId xmlns:a16="http://schemas.microsoft.com/office/drawing/2014/main" id="{AB841EA8-BB00-929D-B710-57791F451B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208" y="3946304"/>
                  <a:ext cx="5695120" cy="891287"/>
                </a:xfrm>
                <a:prstGeom prst="roundRect">
                  <a:avLst/>
                </a:prstGeom>
                <a:blipFill>
                  <a:blip r:embed="rId4"/>
                  <a:stretch>
                    <a:fillRect b="-1527"/>
                  </a:stretch>
                </a:blipFill>
                <a:ln w="381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6117EE-8724-0A08-64F8-8704C52D40FB}"/>
              </a:ext>
            </a:extLst>
          </p:cNvPr>
          <p:cNvGrpSpPr/>
          <p:nvPr/>
        </p:nvGrpSpPr>
        <p:grpSpPr>
          <a:xfrm>
            <a:off x="114264" y="895931"/>
            <a:ext cx="4723582" cy="1416338"/>
            <a:chOff x="192208" y="1602493"/>
            <a:chExt cx="5695120" cy="14292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EAA93BA-963F-67B7-F5B2-2AE267050D24}"/>
                </a:ext>
              </a:extLst>
            </p:cNvPr>
            <p:cNvGrpSpPr/>
            <p:nvPr/>
          </p:nvGrpSpPr>
          <p:grpSpPr>
            <a:xfrm>
              <a:off x="192208" y="1602493"/>
              <a:ext cx="5695120" cy="1407457"/>
              <a:chOff x="192208" y="1602493"/>
              <a:chExt cx="5695120" cy="1407457"/>
            </a:xfrm>
          </p:grpSpPr>
          <p:sp>
            <p:nvSpPr>
              <p:cNvPr id="4" name="Text Placeholder 32">
                <a:extLst>
                  <a:ext uri="{FF2B5EF4-FFF2-40B4-BE49-F238E27FC236}">
                    <a16:creationId xmlns:a16="http://schemas.microsoft.com/office/drawing/2014/main" id="{31B95CDD-842D-AA4E-62F5-53553E97BC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8" y="1602493"/>
                <a:ext cx="5695120" cy="46166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  <a:alpha val="70000"/>
                </a:schemeClr>
              </a:solidFill>
              <a:ln w="1905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</a:ln>
              <a:effectLst/>
            </p:spPr>
            <p:txBody>
              <a:bodyPr anchor="ctr">
                <a:noAutofit/>
              </a:bodyPr>
              <a:lstStyle>
                <a:lvl1pPr marL="342900" indent="-34290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>
                    <a:solidFill>
                      <a:srgbClr val="45C1A4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fr-FR" sz="2400" spc="-5" dirty="0">
                    <a:solidFill>
                      <a:schemeClr val="tx1"/>
                    </a:solidFill>
                    <a:effectLst/>
                    <a:latin typeface="+mn-lt"/>
                    <a:ea typeface="SimSun" panose="02010600030101010101" pitchFamily="2" charset="-122"/>
                  </a:rPr>
                  <a:t>Original</a:t>
                </a:r>
                <a:r>
                  <a:rPr lang="x-none" sz="2400" spc="-5" dirty="0">
                    <a:solidFill>
                      <a:schemeClr val="tx1"/>
                    </a:solidFill>
                    <a:effectLst/>
                    <a:latin typeface="+mn-lt"/>
                    <a:ea typeface="SimSun" panose="02010600030101010101" pitchFamily="2" charset="-122"/>
                  </a:rPr>
                  <a:t> system</a:t>
                </a:r>
                <a:endParaRPr lang="ko-KR" alt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" name="Text Placeholder 32">
                <a:extLst>
                  <a:ext uri="{FF2B5EF4-FFF2-40B4-BE49-F238E27FC236}">
                    <a16:creationId xmlns:a16="http://schemas.microsoft.com/office/drawing/2014/main" id="{48D13936-1D4E-5E01-7E26-C31AAE0F3E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8" y="2068154"/>
                <a:ext cx="5695120" cy="941796"/>
              </a:xfrm>
              <a:prstGeom prst="rect">
                <a:avLst/>
              </a:prstGeom>
              <a:ln w="19050">
                <a:solidFill>
                  <a:schemeClr val="accent4">
                    <a:lumMod val="60000"/>
                    <a:lumOff val="40000"/>
                    <a:alpha val="60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anchor="ctr">
                <a:noAutofit/>
              </a:bodyPr>
              <a:lstStyle>
                <a:lvl1pPr marL="342900" indent="-34290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>
                    <a:solidFill>
                      <a:srgbClr val="45C1A4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7C67256-A1E5-276F-8339-D2F28E1FE125}"/>
                    </a:ext>
                  </a:extLst>
                </p:cNvPr>
                <p:cNvSpPr txBox="1"/>
                <p:nvPr/>
              </p:nvSpPr>
              <p:spPr>
                <a:xfrm>
                  <a:off x="599381" y="2089966"/>
                  <a:ext cx="4824669" cy="9417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indent="0" algn="just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𝐸𝑓</m:t>
                        </m:r>
                        <m:d>
                          <m:d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400" b="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b="0" i="1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algn="just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b="0" i="1" dirty="0">
                    <a:solidFill>
                      <a:schemeClr val="tx1"/>
                    </a:solidFill>
                    <a:effectLst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7C67256-A1E5-276F-8339-D2F28E1FE1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381" y="2089966"/>
                  <a:ext cx="4824669" cy="9417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ZoneTexte 37">
                <a:extLst>
                  <a:ext uri="{FF2B5EF4-FFF2-40B4-BE49-F238E27FC236}">
                    <a16:creationId xmlns:a16="http://schemas.microsoft.com/office/drawing/2014/main" id="{0B5F3E9D-C8C5-CA14-F1D4-34B7DADF162D}"/>
                  </a:ext>
                </a:extLst>
              </p:cNvPr>
              <p:cNvSpPr txBox="1"/>
              <p:nvPr/>
            </p:nvSpPr>
            <p:spPr>
              <a:xfrm>
                <a:off x="4884357" y="1160669"/>
                <a:ext cx="500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fr-MA" sz="2400" b="1" dirty="0"/>
              </a:p>
            </p:txBody>
          </p:sp>
        </mc:Choice>
        <mc:Fallback xmlns="">
          <p:sp>
            <p:nvSpPr>
              <p:cNvPr id="54" name="ZoneTexte 37">
                <a:extLst>
                  <a:ext uri="{FF2B5EF4-FFF2-40B4-BE49-F238E27FC236}">
                    <a16:creationId xmlns:a16="http://schemas.microsoft.com/office/drawing/2014/main" id="{0B5F3E9D-C8C5-CA14-F1D4-34B7DADF1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357" y="1160669"/>
                <a:ext cx="50015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onnecteur droit avec flèche 33">
            <a:extLst>
              <a:ext uri="{FF2B5EF4-FFF2-40B4-BE49-F238E27FC236}">
                <a16:creationId xmlns:a16="http://schemas.microsoft.com/office/drawing/2014/main" id="{51FC1A6E-22AE-170E-FB9E-0B602DF34FAF}"/>
              </a:ext>
            </a:extLst>
          </p:cNvPr>
          <p:cNvCxnSpPr>
            <a:cxnSpLocks/>
          </p:cNvCxnSpPr>
          <p:nvPr/>
        </p:nvCxnSpPr>
        <p:spPr>
          <a:xfrm flipV="1">
            <a:off x="4850588" y="1605454"/>
            <a:ext cx="5486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33">
            <a:extLst>
              <a:ext uri="{FF2B5EF4-FFF2-40B4-BE49-F238E27FC236}">
                <a16:creationId xmlns:a16="http://schemas.microsoft.com/office/drawing/2014/main" id="{B53114E6-D526-9C36-54FE-2636A0BBCD8C}"/>
              </a:ext>
            </a:extLst>
          </p:cNvPr>
          <p:cNvCxnSpPr>
            <a:cxnSpLocks/>
          </p:cNvCxnSpPr>
          <p:nvPr/>
        </p:nvCxnSpPr>
        <p:spPr>
          <a:xfrm rot="5400000" flipV="1">
            <a:off x="7231922" y="4103093"/>
            <a:ext cx="64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ZoneTexte 37">
                <a:extLst>
                  <a:ext uri="{FF2B5EF4-FFF2-40B4-BE49-F238E27FC236}">
                    <a16:creationId xmlns:a16="http://schemas.microsoft.com/office/drawing/2014/main" id="{BE4F7F77-18AE-1362-152C-D6F1EFE9AA1E}"/>
                  </a:ext>
                </a:extLst>
              </p:cNvPr>
              <p:cNvSpPr txBox="1"/>
              <p:nvPr/>
            </p:nvSpPr>
            <p:spPr>
              <a:xfrm>
                <a:off x="10617442" y="2734936"/>
                <a:ext cx="500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MA" sz="2400" b="1" dirty="0"/>
              </a:p>
            </p:txBody>
          </p:sp>
        </mc:Choice>
        <mc:Fallback xmlns="">
          <p:sp>
            <p:nvSpPr>
              <p:cNvPr id="61" name="ZoneTexte 37">
                <a:extLst>
                  <a:ext uri="{FF2B5EF4-FFF2-40B4-BE49-F238E27FC236}">
                    <a16:creationId xmlns:a16="http://schemas.microsoft.com/office/drawing/2014/main" id="{BE4F7F77-18AE-1362-152C-D6F1EFE9A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7442" y="2734936"/>
                <a:ext cx="50015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37">
                <a:extLst>
                  <a:ext uri="{FF2B5EF4-FFF2-40B4-BE49-F238E27FC236}">
                    <a16:creationId xmlns:a16="http://schemas.microsoft.com/office/drawing/2014/main" id="{32FC0C0F-AA41-2ADC-24F4-9F1D210EBCC6}"/>
                  </a:ext>
                </a:extLst>
              </p:cNvPr>
              <p:cNvSpPr txBox="1"/>
              <p:nvPr/>
            </p:nvSpPr>
            <p:spPr>
              <a:xfrm>
                <a:off x="7551962" y="3866938"/>
                <a:ext cx="5001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fr-MA" sz="2400" b="1" dirty="0"/>
              </a:p>
            </p:txBody>
          </p:sp>
        </mc:Choice>
        <mc:Fallback xmlns="">
          <p:sp>
            <p:nvSpPr>
              <p:cNvPr id="62" name="ZoneTexte 37">
                <a:extLst>
                  <a:ext uri="{FF2B5EF4-FFF2-40B4-BE49-F238E27FC236}">
                    <a16:creationId xmlns:a16="http://schemas.microsoft.com/office/drawing/2014/main" id="{32FC0C0F-AA41-2ADC-24F4-9F1D210E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962" y="3866938"/>
                <a:ext cx="50015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00B5C83-8B36-928D-A19F-FAE0E572A9E5}"/>
                  </a:ext>
                </a:extLst>
              </p:cNvPr>
              <p:cNvSpPr txBox="1"/>
              <p:nvPr/>
            </p:nvSpPr>
            <p:spPr>
              <a:xfrm>
                <a:off x="7433897" y="7529810"/>
                <a:ext cx="80395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00B5C83-8B36-928D-A19F-FAE0E572A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897" y="7529810"/>
                <a:ext cx="803952" cy="461665"/>
              </a:xfrm>
              <a:prstGeom prst="rect">
                <a:avLst/>
              </a:prstGeom>
              <a:blipFill>
                <a:blip r:embed="rId9"/>
                <a:stretch>
                  <a:fillRect t="-5263" r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DA9B4F-6E5A-EF8D-A3A7-8521391ED057}"/>
                  </a:ext>
                </a:extLst>
              </p:cNvPr>
              <p:cNvSpPr txBox="1"/>
              <p:nvPr/>
            </p:nvSpPr>
            <p:spPr>
              <a:xfrm>
                <a:off x="11081395" y="7443222"/>
                <a:ext cx="500152" cy="482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fr-FR" sz="2400" b="1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DA9B4F-6E5A-EF8D-A3A7-8521391ED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395" y="7443222"/>
                <a:ext cx="500152" cy="4824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Diagramme 2">
            <a:extLst>
              <a:ext uri="{FF2B5EF4-FFF2-40B4-BE49-F238E27FC236}">
                <a16:creationId xmlns:a16="http://schemas.microsoft.com/office/drawing/2014/main" id="{6D870BA8-3BAB-8C94-C22E-69E6CE7FDBEC}"/>
              </a:ext>
            </a:extLst>
          </p:cNvPr>
          <p:cNvGraphicFramePr/>
          <p:nvPr/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2551B9B-C1CE-3D1E-2C73-D2BAFD37D0C8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10A1B5-6374-A7C1-27BF-E6FED83F634E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1" name="Graphic 11">
              <a:extLst>
                <a:ext uri="{FF2B5EF4-FFF2-40B4-BE49-F238E27FC236}">
                  <a16:creationId xmlns:a16="http://schemas.microsoft.com/office/drawing/2014/main" id="{3E4F232F-4227-C50A-8998-9076F4952885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CBCE8F2-1872-B629-01EB-AC167AA36B12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6E3766A-43F2-DD72-B079-5FA3A4A2691F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507363F-CC81-6C25-2D54-7B198053F0C4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46DF256-1761-DC91-A073-23589B384751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E6751F6-5D8C-CB30-FEA6-B45FDD941D92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661BC31-2147-92CD-3548-2039BD6A7B7E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C0732EA-03C1-77B0-C782-0660D0695AF9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EE901-BD45-1693-68D9-C452E4ACFA97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cxnSp>
        <p:nvCxnSpPr>
          <p:cNvPr id="18" name="Connecteur droit avec flèche 20">
            <a:extLst>
              <a:ext uri="{FF2B5EF4-FFF2-40B4-BE49-F238E27FC236}">
                <a16:creationId xmlns:a16="http://schemas.microsoft.com/office/drawing/2014/main" id="{781A2164-E820-901C-E2DE-033D7A3189D6}"/>
              </a:ext>
            </a:extLst>
          </p:cNvPr>
          <p:cNvCxnSpPr/>
          <p:nvPr/>
        </p:nvCxnSpPr>
        <p:spPr>
          <a:xfrm flipV="1">
            <a:off x="8460442" y="1584012"/>
            <a:ext cx="283464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ngle 21">
            <a:extLst>
              <a:ext uri="{FF2B5EF4-FFF2-40B4-BE49-F238E27FC236}">
                <a16:creationId xmlns:a16="http://schemas.microsoft.com/office/drawing/2014/main" id="{D85759F0-4E52-7935-879E-D6EDA28D6D33}"/>
              </a:ext>
            </a:extLst>
          </p:cNvPr>
          <p:cNvCxnSpPr>
            <a:cxnSpLocks/>
          </p:cNvCxnSpPr>
          <p:nvPr/>
        </p:nvCxnSpPr>
        <p:spPr>
          <a:xfrm rot="5400000">
            <a:off x="10014577" y="1897846"/>
            <a:ext cx="1594529" cy="914400"/>
          </a:xfrm>
          <a:prstGeom prst="bentConnector3">
            <a:avLst>
              <a:gd name="adj1" fmla="val 10022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6A4635-FB28-D7EE-F032-67E8E1796C58}"/>
              </a:ext>
            </a:extLst>
          </p:cNvPr>
          <p:cNvGrpSpPr/>
          <p:nvPr/>
        </p:nvGrpSpPr>
        <p:grpSpPr>
          <a:xfrm>
            <a:off x="4436190" y="4448363"/>
            <a:ext cx="5632148" cy="1329400"/>
            <a:chOff x="3238914" y="4141780"/>
            <a:chExt cx="5632148" cy="13294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9B81E21-E55B-BC7D-CA0F-E1A0B52BC716}"/>
                </a:ext>
              </a:extLst>
            </p:cNvPr>
            <p:cNvGrpSpPr/>
            <p:nvPr/>
          </p:nvGrpSpPr>
          <p:grpSpPr>
            <a:xfrm>
              <a:off x="4191086" y="4141780"/>
              <a:ext cx="4679976" cy="1329400"/>
              <a:chOff x="192208" y="5174368"/>
              <a:chExt cx="5695120" cy="1421927"/>
            </a:xfrm>
          </p:grpSpPr>
          <p:sp>
            <p:nvSpPr>
              <p:cNvPr id="45" name="Text Placeholder 32">
                <a:extLst>
                  <a:ext uri="{FF2B5EF4-FFF2-40B4-BE49-F238E27FC236}">
                    <a16:creationId xmlns:a16="http://schemas.microsoft.com/office/drawing/2014/main" id="{7105063A-B3B9-C34D-9634-AB1F0AD72C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8" y="5174368"/>
                <a:ext cx="5695120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70000"/>
                </a:schemeClr>
              </a:solidFill>
              <a:ln w="19050">
                <a:solidFill>
                  <a:schemeClr val="accent6">
                    <a:lumMod val="40000"/>
                    <a:lumOff val="60000"/>
                    <a:alpha val="60000"/>
                  </a:schemeClr>
                </a:solidFill>
              </a:ln>
              <a:effectLst/>
            </p:spPr>
            <p:txBody>
              <a:bodyPr anchor="ctr">
                <a:noAutofit/>
              </a:bodyPr>
              <a:lstStyle>
                <a:lvl1pPr marL="342900" indent="-34290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>
                    <a:solidFill>
                      <a:srgbClr val="45C1A4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spc="-5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</a:rPr>
                  <a:t>Adaptive observer</a:t>
                </a:r>
                <a:r>
                  <a:rPr lang="fr-FR" sz="2400" spc="-5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</a:rPr>
                  <a:t> </a:t>
                </a:r>
                <a:r>
                  <a:rPr lang="x-none" sz="2400" spc="-5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</a:rPr>
                  <a:t>representation</a:t>
                </a:r>
                <a:endParaRPr lang="ko-KR" altLang="en-US" sz="2400" spc="-5" dirty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46" name="Text Placeholder 32">
                <a:extLst>
                  <a:ext uri="{FF2B5EF4-FFF2-40B4-BE49-F238E27FC236}">
                    <a16:creationId xmlns:a16="http://schemas.microsoft.com/office/drawing/2014/main" id="{BD70F0DB-6EC8-22C0-7FD9-897ECBD81B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2208" y="5640029"/>
                <a:ext cx="5695120" cy="895372"/>
              </a:xfrm>
              <a:prstGeom prst="rect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60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anchor="ctr">
                <a:noAutofit/>
              </a:bodyPr>
              <a:lstStyle>
                <a:lvl1pPr marL="342900" indent="-34290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>
                    <a:solidFill>
                      <a:srgbClr val="45C1A4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2400" dirty="0">
                  <a:solidFill>
                    <a:schemeClr val="tx1"/>
                  </a:solidFill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5F57A90-BC74-6517-4FCE-B61D2C720234}"/>
                      </a:ext>
                    </a:extLst>
                  </p:cNvPr>
                  <p:cNvSpPr txBox="1"/>
                  <p:nvPr/>
                </p:nvSpPr>
                <p:spPr>
                  <a:xfrm>
                    <a:off x="354484" y="5660480"/>
                    <a:ext cx="5386647" cy="93581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</m:acc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sz="2400" b="0" i="1" spc="-5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Ф</m:t>
                              </m:r>
                            </m:e>
                          </m:acc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sz="2400" b="0" i="1" spc="-5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acc>
                            <m:accPr>
                              <m:chr m:val="̂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̅"/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fr-FR" sz="2400" b="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𝛤</m:t>
                          </m:r>
                          <m:sSup>
                            <m:sSupPr>
                              <m:ctrlPr>
                                <a:rPr lang="en-US" sz="2400" b="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pc="-5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p>
                              <m:r>
                                <a:rPr lang="fr-FR" sz="2400" b="0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FR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𝐹𝑦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F5F57A90-BC74-6517-4FCE-B61D2C7202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4484" y="5660480"/>
                    <a:ext cx="5386647" cy="93581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2CC7D3-DB71-74B9-8443-BAD8145E8DBD}"/>
                </a:ext>
              </a:extLst>
            </p:cNvPr>
            <p:cNvGrpSpPr/>
            <p:nvPr/>
          </p:nvGrpSpPr>
          <p:grpSpPr>
            <a:xfrm rot="5400000">
              <a:off x="3459664" y="4358972"/>
              <a:ext cx="482440" cy="923939"/>
              <a:chOff x="2767105" y="5641170"/>
              <a:chExt cx="2012965" cy="923939"/>
            </a:xfrm>
          </p:grpSpPr>
          <p:cxnSp>
            <p:nvCxnSpPr>
              <p:cNvPr id="43" name="Connecteur droit avec flèche 20">
                <a:extLst>
                  <a:ext uri="{FF2B5EF4-FFF2-40B4-BE49-F238E27FC236}">
                    <a16:creationId xmlns:a16="http://schemas.microsoft.com/office/drawing/2014/main" id="{A14C420F-02DB-3DA1-A09F-0A5C30C4D98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744884" y="5915490"/>
                <a:ext cx="54864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6E38CD6-3BFE-A7F7-E5FC-386351EC8E4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713653" y="5498692"/>
                    <a:ext cx="119869" cy="20129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fr-FR" sz="2400" b="1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2400" b="1" i="1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oMath>
                      </m:oMathPara>
                    </a14:m>
                    <a:endParaRPr lang="en-US" sz="2400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6E38CD6-3BFE-A7F7-E5FC-386351EC8E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3713653" y="5498692"/>
                    <a:ext cx="119869" cy="20129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2105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33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593050-46B4-39D5-7A5A-7936AB28C84B}"/>
              </a:ext>
            </a:extLst>
          </p:cNvPr>
          <p:cNvSpPr/>
          <p:nvPr/>
        </p:nvSpPr>
        <p:spPr>
          <a:xfrm>
            <a:off x="141171" y="933450"/>
            <a:ext cx="5944180" cy="5595002"/>
          </a:xfrm>
          <a:prstGeom prst="rect">
            <a:avLst/>
          </a:prstGeom>
          <a:noFill/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99A82-AEB0-EA2B-D245-1289EBEBB813}"/>
              </a:ext>
            </a:extLst>
          </p:cNvPr>
          <p:cNvSpPr txBox="1"/>
          <p:nvPr/>
        </p:nvSpPr>
        <p:spPr>
          <a:xfrm>
            <a:off x="141169" y="1148485"/>
            <a:ext cx="5954831" cy="152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 algn="just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tabLst>
                <a:tab pos="182880" algn="l"/>
              </a:tabLst>
            </a:pPr>
            <a:r>
              <a:rPr lang="fr-FR" sz="2400" spc="-5" dirty="0">
                <a:effectLst/>
                <a:ea typeface="SimSun" panose="02010600030101010101" pitchFamily="2" charset="-122"/>
              </a:rPr>
              <a:t>If the </a:t>
            </a:r>
            <a:r>
              <a:rPr lang="fr-FR" sz="2400" spc="-5" dirty="0" err="1">
                <a:effectLst/>
                <a:ea typeface="SimSun" panose="02010600030101010101" pitchFamily="2" charset="-122"/>
              </a:rPr>
              <a:t>above</a:t>
            </a:r>
            <a:r>
              <a:rPr lang="x-none" sz="2400" spc="-5" dirty="0">
                <a:effectLst/>
                <a:ea typeface="SimSun" panose="02010600030101010101" pitchFamily="2" charset="-122"/>
              </a:rPr>
              <a:t> </a:t>
            </a:r>
            <a:r>
              <a:rPr lang="fr-FR" sz="2400" spc="-5" dirty="0">
                <a:ea typeface="SimSun" panose="02010600030101010101" pitchFamily="2" charset="-122"/>
              </a:rPr>
              <a:t>a</a:t>
            </a:r>
            <a:r>
              <a:rPr lang="x-none" sz="2400" spc="-5" dirty="0">
                <a:effectLst/>
                <a:ea typeface="SimSun" panose="02010600030101010101" pitchFamily="2" charset="-122"/>
              </a:rPr>
              <a:t>ssumptions </a:t>
            </a:r>
            <a:r>
              <a:rPr lang="fr-FR" sz="2400" spc="-5" dirty="0">
                <a:effectLst/>
                <a:ea typeface="SimSun" panose="02010600030101010101" pitchFamily="2" charset="-122"/>
              </a:rPr>
              <a:t>are </a:t>
            </a:r>
            <a:r>
              <a:rPr lang="fr-FR" sz="2400" spc="-5" dirty="0" err="1">
                <a:effectLst/>
                <a:ea typeface="SimSun" panose="02010600030101010101" pitchFamily="2" charset="-122"/>
              </a:rPr>
              <a:t>satisfied</a:t>
            </a:r>
            <a:r>
              <a:rPr lang="fr-FR" sz="2400" spc="-5" dirty="0">
                <a:effectLst/>
                <a:ea typeface="SimSun" panose="02010600030101010101" pitchFamily="2" charset="-122"/>
              </a:rPr>
              <a:t> </a:t>
            </a:r>
            <a:r>
              <a:rPr lang="x-none" sz="2400" spc="-5" dirty="0">
                <a:effectLst/>
                <a:ea typeface="SimSun" panose="02010600030101010101" pitchFamily="2" charset="-122"/>
              </a:rPr>
              <a:t>the observation error is asymptotically stable, </a:t>
            </a:r>
            <a:r>
              <a:rPr lang="fr-FR" sz="2400" spc="-5" dirty="0">
                <a:effectLst/>
                <a:ea typeface="SimSun" panose="02010600030101010101" pitchFamily="2" charset="-122"/>
              </a:rPr>
              <a:t>and</a:t>
            </a:r>
            <a:r>
              <a:rPr lang="x-none" sz="2400" spc="-5" dirty="0">
                <a:effectLst/>
                <a:ea typeface="SimSun" panose="02010600030101010101" pitchFamily="2" charset="-122"/>
              </a:rPr>
              <a:t> the fault estimation error remains bounded, </a:t>
            </a:r>
            <a:r>
              <a:rPr lang="en-US" sz="2400" spc="-5" dirty="0">
                <a:effectLst/>
                <a:ea typeface="SimSun" panose="02010600030101010101" pitchFamily="2" charset="-122"/>
              </a:rPr>
              <a:t>such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A9E51-DACC-AB4B-52E3-CE6A94C93F1E}"/>
                  </a:ext>
                </a:extLst>
              </p:cNvPr>
              <p:cNvSpPr txBox="1"/>
              <p:nvPr/>
            </p:nvSpPr>
            <p:spPr>
              <a:xfrm>
                <a:off x="1510192" y="2705065"/>
                <a:ext cx="3519487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7A9E51-DACC-AB4B-52E3-CE6A94C93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192" y="2705065"/>
                <a:ext cx="3519487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0E84EC-A0B0-6E2F-A4E1-E5A0504C92C4}"/>
                  </a:ext>
                </a:extLst>
              </p:cNvPr>
              <p:cNvSpPr txBox="1"/>
              <p:nvPr/>
            </p:nvSpPr>
            <p:spPr>
              <a:xfrm>
                <a:off x="602424" y="3416193"/>
                <a:ext cx="4991100" cy="12661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𝜦</m:t>
                                </m:r>
                              </m:e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</m:acc>
                              </m:e>
                              <m:e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𝑩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e>
                                <m:r>
                                  <a:rPr lang="en-US" sz="2400" b="1" i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4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rgbClr val="00B05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sz="2400" b="1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𝟏𝟒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1" i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𝜺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0E84EC-A0B0-6E2F-A4E1-E5A0504C9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4" y="3416193"/>
                <a:ext cx="4991100" cy="12661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FC6B3-C8F9-AA4A-7682-4B37CAF8DCCE}"/>
                  </a:ext>
                </a:extLst>
              </p:cNvPr>
              <p:cNvSpPr txBox="1"/>
              <p:nvPr/>
            </p:nvSpPr>
            <p:spPr>
              <a:xfrm>
                <a:off x="1845209" y="4828249"/>
                <a:ext cx="2681287" cy="483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400" b="1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400" b="1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FDFC6B3-C8F9-AA4A-7682-4B37CAF8D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209" y="4828249"/>
                <a:ext cx="2681287" cy="4837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2169A66F-FBA5-7F1E-0303-52D8D116F73C}"/>
              </a:ext>
            </a:extLst>
          </p:cNvPr>
          <p:cNvSpPr/>
          <p:nvPr/>
        </p:nvSpPr>
        <p:spPr>
          <a:xfrm>
            <a:off x="1560065" y="677290"/>
            <a:ext cx="3152775" cy="5486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cs typeface="Times New Roman" panose="02020603050405020304" pitchFamily="18" charset="0"/>
              </a:rPr>
              <a:t>Theorem 1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C2CC7BA-4483-E666-9B48-11AB04C08CEB}"/>
              </a:ext>
            </a:extLst>
          </p:cNvPr>
          <p:cNvGrpSpPr/>
          <p:nvPr/>
        </p:nvGrpSpPr>
        <p:grpSpPr>
          <a:xfrm>
            <a:off x="6609586" y="536040"/>
            <a:ext cx="5280532" cy="5925239"/>
            <a:chOff x="6633288" y="30128"/>
            <a:chExt cx="5280532" cy="654519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970F78B-F4F7-5AA4-3D91-C00554520B2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936907" y="694962"/>
              <a:ext cx="0" cy="64008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904C345-689A-4A67-5A2E-E7E54779E1DE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65257" y="694962"/>
              <a:ext cx="0" cy="64008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2D58A9-04C7-0527-B25C-A531C2A830C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260257" y="694962"/>
              <a:ext cx="0" cy="64008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B2553C3-C807-49BD-0EE9-FD780DD22EEE}"/>
                </a:ext>
              </a:extLst>
            </p:cNvPr>
            <p:cNvGrpSpPr/>
            <p:nvPr/>
          </p:nvGrpSpPr>
          <p:grpSpPr>
            <a:xfrm>
              <a:off x="7788847" y="3379444"/>
              <a:ext cx="2752817" cy="972155"/>
              <a:chOff x="7002915" y="270071"/>
              <a:chExt cx="1847443" cy="888517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D674BE8-A511-5476-1FBC-31E2AB76C9F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929332" y="270071"/>
                <a:ext cx="0" cy="450512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3A31049-2CB4-9463-B120-F0B849B6BB7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017860" y="697004"/>
                <a:ext cx="0" cy="461584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2C2C4831-0B66-8B13-8EF1-CA1CFF04169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850358" y="677570"/>
                <a:ext cx="0" cy="461584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4C6654C3-8959-020C-81F9-86FA4A2E0F2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17315" y="-200430"/>
                <a:ext cx="0" cy="1828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1D71A7-F644-ED41-F4B0-4B751A10756F}"/>
                    </a:ext>
                  </a:extLst>
                </p:cNvPr>
                <p:cNvSpPr txBox="1"/>
                <p:nvPr/>
              </p:nvSpPr>
              <p:spPr>
                <a:xfrm>
                  <a:off x="6633288" y="619070"/>
                  <a:ext cx="1243862" cy="46166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1D71A7-F644-ED41-F4B0-4B751A107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3288" y="619070"/>
                  <a:ext cx="1243862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EF962CF-CCEF-6EB0-316A-D03E83E866D0}"/>
                    </a:ext>
                  </a:extLst>
                </p:cNvPr>
                <p:cNvSpPr txBox="1"/>
                <p:nvPr/>
              </p:nvSpPr>
              <p:spPr>
                <a:xfrm>
                  <a:off x="8581988" y="620942"/>
                  <a:ext cx="1107203" cy="46166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EF962CF-CCEF-6EB0-316A-D03E83E866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1988" y="620942"/>
                  <a:ext cx="1107203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1538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Shape">
                  <a:extLst>
                    <a:ext uri="{FF2B5EF4-FFF2-40B4-BE49-F238E27FC236}">
                      <a16:creationId xmlns:a16="http://schemas.microsoft.com/office/drawing/2014/main" id="{FF61E3C2-3393-08D8-A8EE-75B120C642D0}"/>
                    </a:ext>
                  </a:extLst>
                </p:cNvPr>
                <p:cNvSpPr/>
                <p:nvPr/>
              </p:nvSpPr>
              <p:spPr>
                <a:xfrm>
                  <a:off x="8051593" y="3096483"/>
                  <a:ext cx="2227913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and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cs typeface="Times New Roman" panose="02020603050405020304" pitchFamily="18" charset="0"/>
                          </a:rPr>
                          <m:t>F</m:t>
                        </m:r>
                      </m:oMath>
                    </m:oMathPara>
                  </a14:m>
                  <a:endParaRPr lang="en-US" sz="2400" b="1" i="1" dirty="0"/>
                </a:p>
              </p:txBody>
            </p:sp>
          </mc:Choice>
          <mc:Fallback xmlns="">
            <p:sp>
              <p:nvSpPr>
                <p:cNvPr id="47" name="Shape">
                  <a:extLst>
                    <a:ext uri="{FF2B5EF4-FFF2-40B4-BE49-F238E27FC236}">
                      <a16:creationId xmlns:a16="http://schemas.microsoft.com/office/drawing/2014/main" id="{FF61E3C2-3393-08D8-A8EE-75B120C642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593" y="3096483"/>
                  <a:ext cx="2227913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3BA15CA-6512-0940-F388-6BE1393D0977}"/>
                    </a:ext>
                  </a:extLst>
                </p:cNvPr>
                <p:cNvSpPr txBox="1"/>
                <p:nvPr/>
              </p:nvSpPr>
              <p:spPr>
                <a:xfrm>
                  <a:off x="9947605" y="594281"/>
                  <a:ext cx="1966215" cy="483722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3BA15CA-6512-0940-F388-6BE1393D0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7605" y="594281"/>
                  <a:ext cx="1966215" cy="48372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1227136-6E2B-F07E-EF5E-59C2A27E5830}"/>
                </a:ext>
              </a:extLst>
            </p:cNvPr>
            <p:cNvSpPr/>
            <p:nvPr/>
          </p:nvSpPr>
          <p:spPr>
            <a:xfrm>
              <a:off x="7026707" y="30128"/>
              <a:ext cx="457024" cy="46685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1912A1D-9C88-BF38-9885-15D12B3E9733}"/>
                </a:ext>
              </a:extLst>
            </p:cNvPr>
            <p:cNvSpPr/>
            <p:nvPr/>
          </p:nvSpPr>
          <p:spPr>
            <a:xfrm>
              <a:off x="8936745" y="53159"/>
              <a:ext cx="457024" cy="46685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D6E1D99-9819-2549-E15B-96A35A1787FC}"/>
                </a:ext>
              </a:extLst>
            </p:cNvPr>
            <p:cNvSpPr/>
            <p:nvPr/>
          </p:nvSpPr>
          <p:spPr>
            <a:xfrm>
              <a:off x="10771773" y="72699"/>
              <a:ext cx="457024" cy="46685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3A84F27-B2DE-1EE7-8AFB-B1BBB80BE9C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65257" y="2414577"/>
              <a:ext cx="0" cy="64008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693F6BFE-2746-9479-7364-4CEDE3DD2761}"/>
                    </a:ext>
                  </a:extLst>
                </p:cNvPr>
                <p:cNvSpPr/>
                <p:nvPr/>
              </p:nvSpPr>
              <p:spPr>
                <a:xfrm>
                  <a:off x="7189184" y="4391415"/>
                  <a:ext cx="1243862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4" name="Shape">
                  <a:extLst>
                    <a:ext uri="{FF2B5EF4-FFF2-40B4-BE49-F238E27FC236}">
                      <a16:creationId xmlns:a16="http://schemas.microsoft.com/office/drawing/2014/main" id="{693F6BFE-2746-9479-7364-4CEDE3DD27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9184" y="4391415"/>
                  <a:ext cx="1243862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blipFill>
                  <a:blip r:embed="rId11"/>
                  <a:stretch>
                    <a:fillRect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Shape">
                  <a:extLst>
                    <a:ext uri="{FF2B5EF4-FFF2-40B4-BE49-F238E27FC236}">
                      <a16:creationId xmlns:a16="http://schemas.microsoft.com/office/drawing/2014/main" id="{278CD2E5-6C67-2E02-33E7-999234F7625C}"/>
                    </a:ext>
                  </a:extLst>
                </p:cNvPr>
                <p:cNvSpPr/>
                <p:nvPr/>
              </p:nvSpPr>
              <p:spPr>
                <a:xfrm>
                  <a:off x="9427706" y="4391415"/>
                  <a:ext cx="2227913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  <m:r>
                          <a:rPr lang="fr-FR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p>
                            <m:r>
                              <a:rPr lang="fr-FR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fr-FR" sz="2400" b="1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𝑴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p>
                            <m:r>
                              <a:rPr lang="fr-FR" sz="2400" b="1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55" name="Shape">
                  <a:extLst>
                    <a:ext uri="{FF2B5EF4-FFF2-40B4-BE49-F238E27FC236}">
                      <a16:creationId xmlns:a16="http://schemas.microsoft.com/office/drawing/2014/main" id="{278CD2E5-6C67-2E02-33E7-999234F76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706" y="4391415"/>
                  <a:ext cx="2227913" cy="6400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blipFill>
                  <a:blip r:embed="rId12"/>
                  <a:stretch>
                    <a:fillRect r="-6849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B4AD98E-425F-DDF9-8226-6609B8A83B88}"/>
                </a:ext>
              </a:extLst>
            </p:cNvPr>
            <p:cNvSpPr/>
            <p:nvPr/>
          </p:nvSpPr>
          <p:spPr>
            <a:xfrm>
              <a:off x="6993678" y="1416660"/>
              <a:ext cx="4254293" cy="110961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91792A8-E8A4-B303-AB8D-58404FFE747D}"/>
                </a:ext>
              </a:extLst>
            </p:cNvPr>
            <p:cNvSpPr txBox="1"/>
            <p:nvPr/>
          </p:nvSpPr>
          <p:spPr>
            <a:xfrm>
              <a:off x="7026707" y="1594210"/>
              <a:ext cx="4168657" cy="769441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LMI optimization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(Simultaneous</a:t>
              </a:r>
              <a:r>
                <a:rPr lang="fr-FR" sz="2000" dirty="0">
                  <a:cs typeface="Times New Roman" panose="02020603050405020304" pitchFamily="18" charset="0"/>
                </a:rPr>
                <a:t> solve of 1, 2 and 3</a:t>
              </a:r>
              <a:r>
                <a:rPr lang="en-US" sz="2000" b="1" dirty="0">
                  <a:cs typeface="Times New Roman" panose="02020603050405020304" pitchFamily="18" charset="0"/>
                </a:rPr>
                <a:t> )</a:t>
              </a:r>
              <a:endParaRPr lang="en-US" sz="2000" b="1" noProof="1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6CBD173-FFFF-7225-55C8-DFC0F439563C}"/>
                    </a:ext>
                  </a:extLst>
                </p:cNvPr>
                <p:cNvSpPr txBox="1"/>
                <p:nvPr/>
              </p:nvSpPr>
              <p:spPr>
                <a:xfrm>
                  <a:off x="6836782" y="5700407"/>
                  <a:ext cx="4655363" cy="87491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</m:acc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sz="2400" b="0" i="1" spc="-5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Ф</m:t>
                            </m:r>
                          </m:e>
                        </m:acc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sz="2400" b="0" i="1" spc="-5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  <m:acc>
                          <m:accPr>
                            <m:chr m:val="̂"/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̅"/>
                            <m:ctrlPr>
                              <a:rPr lang="en-US" sz="2400" b="1" i="1" smtClean="0">
                                <a:solidFill>
                                  <a:schemeClr val="accent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fr-FR" sz="2400" b="1" i="1" smtClean="0">
                                <a:solidFill>
                                  <a:schemeClr val="accent6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</m:acc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fr-FR" sz="24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𝛤</m:t>
                        </m:r>
                        <m:sSup>
                          <m:sSupPr>
                            <m:ctrlPr>
                              <a:rPr lang="en-US" sz="24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pc="-5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b="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fr-FR" sz="24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fr-FR" sz="2400" b="1" i="1" smtClean="0">
                            <a:solidFill>
                              <a:schemeClr val="accent6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fr-FR" sz="2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6CBD173-FFFF-7225-55C8-DFC0F4395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6782" y="5700407"/>
                  <a:ext cx="4655363" cy="874919"/>
                </a:xfrm>
                <a:prstGeom prst="rect">
                  <a:avLst/>
                </a:prstGeom>
                <a:blipFill>
                  <a:blip r:embed="rId13"/>
                  <a:stretch>
                    <a:fillRect b="-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7050B2D-1C1E-D038-AB38-212895B7EFEA}"/>
                </a:ext>
              </a:extLst>
            </p:cNvPr>
            <p:cNvGrpSpPr/>
            <p:nvPr/>
          </p:nvGrpSpPr>
          <p:grpSpPr>
            <a:xfrm flipV="1">
              <a:off x="7788847" y="4938052"/>
              <a:ext cx="2752817" cy="764486"/>
              <a:chOff x="7002915" y="454853"/>
              <a:chExt cx="1847443" cy="711709"/>
            </a:xfrm>
          </p:grpSpPr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8414863-682F-CC7E-B29E-C8CEC4A52C7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924787" y="454853"/>
                <a:ext cx="0" cy="450512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393AA873-51B1-7C97-5A93-A8C540DAECB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7017860" y="911181"/>
                <a:ext cx="0" cy="255381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EE47FA15-0318-C2F2-843F-75BEAA28BCA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8850358" y="881484"/>
                <a:ext cx="0" cy="255382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E8694FB4-E69F-7056-5A0E-CD7F462E68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17315" y="-12379"/>
                <a:ext cx="0" cy="1828800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5C210D01-44EB-411B-8EA7-3FB154DA7864}"/>
              </a:ext>
            </a:extLst>
          </p:cNvPr>
          <p:cNvSpPr/>
          <p:nvPr/>
        </p:nvSpPr>
        <p:spPr>
          <a:xfrm>
            <a:off x="372123" y="2895526"/>
            <a:ext cx="457024" cy="4668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62AAFA7-2B51-733D-52B9-DAC04323200E}"/>
              </a:ext>
            </a:extLst>
          </p:cNvPr>
          <p:cNvSpPr/>
          <p:nvPr/>
        </p:nvSpPr>
        <p:spPr>
          <a:xfrm>
            <a:off x="397208" y="3810456"/>
            <a:ext cx="457024" cy="4668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B45209E-E077-75C3-0D18-621889556678}"/>
              </a:ext>
            </a:extLst>
          </p:cNvPr>
          <p:cNvSpPr/>
          <p:nvPr/>
        </p:nvSpPr>
        <p:spPr>
          <a:xfrm>
            <a:off x="372123" y="4766436"/>
            <a:ext cx="457024" cy="46685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graphicFrame>
        <p:nvGraphicFramePr>
          <p:cNvPr id="2" name="Diagramme 2">
            <a:extLst>
              <a:ext uri="{FF2B5EF4-FFF2-40B4-BE49-F238E27FC236}">
                <a16:creationId xmlns:a16="http://schemas.microsoft.com/office/drawing/2014/main" id="{124A53BB-D440-ABC4-A723-343B04FEE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750370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02B68F2-8E5D-F9D6-E3F3-EF200AF7A85E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D92BD2-F0E4-3844-32EB-277B5D8F0162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917470A0-29D5-7DB8-06FF-6A39F4BA6DE9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B90CB60-4255-0ED6-6C6C-C231A4022BF8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AAB3946-6F69-3C9A-F403-6B04741093D7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9B8420-B581-9E59-1934-2A432C8894A8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B1FBA8E-B339-2BEC-6694-F75C7962E16C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81754F9-2672-FF51-C2F8-C2B4FB7663C3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00D6E18-0E30-E76E-51CF-978CF373146D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EBBFA43-2145-3C4A-C967-DDCB2685C190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EF117E-173B-70A2-9909-FD25EABECB1B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1DA171-D82B-BB46-6166-4429DC77AC8A}"/>
                  </a:ext>
                </a:extLst>
              </p:cNvPr>
              <p:cNvSpPr txBox="1"/>
              <p:nvPr/>
            </p:nvSpPr>
            <p:spPr>
              <a:xfrm>
                <a:off x="141169" y="5539209"/>
                <a:ext cx="5944182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𝑃</m:t>
                    </m:r>
                    <m:r>
                      <a:rPr lang="en-US" sz="2400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𝑃</m:t>
                        </m:r>
                      </m:e>
                      <m:sup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en-US" sz="2400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&gt;0</m:t>
                    </m:r>
                  </m:oMath>
                </a14:m>
                <a:r>
                  <a:rPr lang="en-US" sz="2400" spc="-5" dirty="0">
                    <a:effectLst/>
                    <a:ea typeface="SimSu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𝐹</m:t>
                    </m:r>
                  </m:oMath>
                </a14:m>
                <a:r>
                  <a:rPr lang="en-US" sz="2400" spc="-5" dirty="0">
                    <a:effectLst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𝑀</m:t>
                    </m:r>
                    <m:r>
                      <a:rPr lang="en-US" sz="2400" i="1" spc="-5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𝑀</m:t>
                        </m:r>
                      </m:e>
                      <m:sup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𝑇</m:t>
                        </m:r>
                      </m:sup>
                    </m:sSup>
                    <m:r>
                      <a:rPr lang="fr-FR" sz="2400" b="0" i="0" spc="-5" smtClean="0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.</m:t>
                    </m:r>
                  </m:oMath>
                </a14:m>
                <a:endParaRPr lang="fr-FR" sz="2400" spc="-5" dirty="0">
                  <a:ea typeface="SimSun" panose="02010600030101010101" pitchFamily="2" charset="-122"/>
                </a:endParaRPr>
              </a:p>
              <a:p>
                <a:pPr algn="ctr"/>
                <a:r>
                  <a:rPr lang="fr-FR" sz="2400" spc="-5" dirty="0">
                    <a:ea typeface="SimSun" panose="02010600030101010101" pitchFamily="2" charset="-122"/>
                  </a:rPr>
                  <a:t>And</a:t>
                </a:r>
                <a:r>
                  <a:rPr lang="fr-FR" sz="2400" spc="-5" dirty="0">
                    <a:effectLst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sz="24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  <m:r>
                      <a:rPr lang="en-US" sz="2400" spc="-5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&gt;0</m:t>
                    </m:r>
                  </m:oMath>
                </a14:m>
                <a:r>
                  <a:rPr lang="en-US" sz="2400" spc="-5" dirty="0">
                    <a:effectLst/>
                    <a:ea typeface="SimSun" panose="02010600030101010101" pitchFamily="2" charset="-12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sz="2400" i="1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𝜀</m:t>
                        </m:r>
                      </m:e>
                      <m:sub>
                        <m:r>
                          <a:rPr lang="en-US" sz="2400" spc="-5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  <m:r>
                      <a:rPr lang="en-US" sz="2400" spc="-5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&gt;0</m:t>
                    </m:r>
                  </m:oMath>
                </a14:m>
                <a:endParaRPr lang="en-US" sz="2400" spc="-5" dirty="0">
                  <a:effectLst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1DA171-D82B-BB46-6166-4429DC77A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9" y="5539209"/>
                <a:ext cx="5944182" cy="830997"/>
              </a:xfrm>
              <a:prstGeom prst="rect">
                <a:avLst/>
              </a:prstGeom>
              <a:blipFill>
                <a:blip r:embed="rId19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0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5FEC7CE-3958-A3BB-5F3F-C7E6DFCD145D}"/>
              </a:ext>
            </a:extLst>
          </p:cNvPr>
          <p:cNvGrpSpPr/>
          <p:nvPr/>
        </p:nvGrpSpPr>
        <p:grpSpPr>
          <a:xfrm>
            <a:off x="1887605" y="1022763"/>
            <a:ext cx="7718336" cy="5531922"/>
            <a:chOff x="1887605" y="645081"/>
            <a:chExt cx="7718336" cy="55319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F82714-FFD3-5A3A-CCD0-3BCE5A8543FA}"/>
                </a:ext>
              </a:extLst>
            </p:cNvPr>
            <p:cNvGrpSpPr/>
            <p:nvPr/>
          </p:nvGrpSpPr>
          <p:grpSpPr>
            <a:xfrm>
              <a:off x="1887605" y="645081"/>
              <a:ext cx="7718336" cy="5531922"/>
              <a:chOff x="2923760" y="1321904"/>
              <a:chExt cx="7718336" cy="5531922"/>
            </a:xfrm>
          </p:grpSpPr>
          <p:cxnSp>
            <p:nvCxnSpPr>
              <p:cNvPr id="62" name="Connecteur droit avec flèche 3">
                <a:extLst>
                  <a:ext uri="{FF2B5EF4-FFF2-40B4-BE49-F238E27FC236}">
                    <a16:creationId xmlns:a16="http://schemas.microsoft.com/office/drawing/2014/main" id="{132A0C33-F35F-5752-48D2-FBF79D2BABA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8557139" y="5585000"/>
                <a:ext cx="504693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9BFFDCE4-DEF1-37A6-0CFB-BE11496C6E29}"/>
                  </a:ext>
                </a:extLst>
              </p:cNvPr>
              <p:cNvGrpSpPr/>
              <p:nvPr/>
            </p:nvGrpSpPr>
            <p:grpSpPr>
              <a:xfrm>
                <a:off x="7874006" y="3185278"/>
                <a:ext cx="1832088" cy="2106490"/>
                <a:chOff x="3251199" y="2482224"/>
                <a:chExt cx="2464087" cy="2724740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053CEA1-0F4D-A030-2765-C4828F37C110}"/>
                    </a:ext>
                  </a:extLst>
                </p:cNvPr>
                <p:cNvSpPr/>
                <p:nvPr/>
              </p:nvSpPr>
              <p:spPr>
                <a:xfrm>
                  <a:off x="3251199" y="2482224"/>
                  <a:ext cx="2464087" cy="2724740"/>
                </a:xfrm>
                <a:prstGeom prst="rect">
                  <a:avLst/>
                </a:prstGeom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MA" sz="1400" dirty="0">
                    <a:blipFill dpi="0"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a:blip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CA9D84A-F7E5-2E52-23F3-053049DEA2D2}"/>
                    </a:ext>
                  </a:extLst>
                </p:cNvPr>
                <p:cNvSpPr/>
                <p:nvPr/>
              </p:nvSpPr>
              <p:spPr>
                <a:xfrm>
                  <a:off x="3397356" y="4857563"/>
                  <a:ext cx="2049940" cy="26977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MA" sz="1400" b="1" dirty="0" err="1">
                      <a:solidFill>
                        <a:schemeClr val="tx1"/>
                      </a:solidFill>
                    </a:rPr>
                    <a:t>Quadrotor</a:t>
                  </a:r>
                  <a:endParaRPr lang="fr-MA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8BBBE3D-2E0B-8328-C69B-BABD5F281809}"/>
                  </a:ext>
                </a:extLst>
              </p:cNvPr>
              <p:cNvGrpSpPr/>
              <p:nvPr/>
            </p:nvGrpSpPr>
            <p:grpSpPr>
              <a:xfrm>
                <a:off x="8637298" y="1631230"/>
                <a:ext cx="2004798" cy="2934356"/>
                <a:chOff x="8010368" y="1351836"/>
                <a:chExt cx="2651129" cy="3032759"/>
              </a:xfrm>
            </p:grpSpPr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AEAF2D5E-8505-609C-957F-C377291F5661}"/>
                    </a:ext>
                  </a:extLst>
                </p:cNvPr>
                <p:cNvGrpSpPr/>
                <p:nvPr/>
              </p:nvGrpSpPr>
              <p:grpSpPr>
                <a:xfrm>
                  <a:off x="8010368" y="2038747"/>
                  <a:ext cx="2028386" cy="1564544"/>
                  <a:chOff x="6715683" y="1816877"/>
                  <a:chExt cx="2499828" cy="2412000"/>
                </a:xfrm>
              </p:grpSpPr>
              <p:cxnSp>
                <p:nvCxnSpPr>
                  <p:cNvPr id="23" name="Connecteur droit avec flèche 22">
                    <a:extLst>
                      <a:ext uri="{FF2B5EF4-FFF2-40B4-BE49-F238E27FC236}">
                        <a16:creationId xmlns:a16="http://schemas.microsoft.com/office/drawing/2014/main" id="{9725FD7E-0170-514F-48D7-B95FECE13615}"/>
                      </a:ext>
                    </a:extLst>
                  </p:cNvPr>
                  <p:cNvCxnSpPr/>
                  <p:nvPr/>
                </p:nvCxnSpPr>
                <p:spPr>
                  <a:xfrm>
                    <a:off x="8459511" y="4195091"/>
                    <a:ext cx="756000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necteur : en angle 23">
                    <a:extLst>
                      <a:ext uri="{FF2B5EF4-FFF2-40B4-BE49-F238E27FC236}">
                        <a16:creationId xmlns:a16="http://schemas.microsoft.com/office/drawing/2014/main" id="{C466AAF0-19EE-7174-C08B-42CB5DBFB3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751683" y="1780877"/>
                    <a:ext cx="2412000" cy="2483999"/>
                  </a:xfrm>
                  <a:prstGeom prst="bentConnector3">
                    <a:avLst>
                      <a:gd name="adj1" fmla="val 100222"/>
                    </a:avLst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0" name="Groupe 19">
                  <a:extLst>
                    <a:ext uri="{FF2B5EF4-FFF2-40B4-BE49-F238E27FC236}">
                      <a16:creationId xmlns:a16="http://schemas.microsoft.com/office/drawing/2014/main" id="{BD2379D1-16EC-F0DB-B883-C12FC6D8019C}"/>
                    </a:ext>
                  </a:extLst>
                </p:cNvPr>
                <p:cNvGrpSpPr/>
                <p:nvPr/>
              </p:nvGrpSpPr>
              <p:grpSpPr>
                <a:xfrm>
                  <a:off x="8032529" y="1351836"/>
                  <a:ext cx="2628968" cy="3032759"/>
                  <a:chOff x="6743902" y="1801882"/>
                  <a:chExt cx="2392359" cy="2416045"/>
                </a:xfrm>
              </p:grpSpPr>
              <p:cxnSp>
                <p:nvCxnSpPr>
                  <p:cNvPr id="21" name="Connecteur droit avec flèche 20">
                    <a:extLst>
                      <a:ext uri="{FF2B5EF4-FFF2-40B4-BE49-F238E27FC236}">
                        <a16:creationId xmlns:a16="http://schemas.microsoft.com/office/drawing/2014/main" id="{435F459A-E109-02C2-4A16-669B5B585368}"/>
                      </a:ext>
                    </a:extLst>
                  </p:cNvPr>
                  <p:cNvCxnSpPr/>
                  <p:nvPr/>
                </p:nvCxnSpPr>
                <p:spPr>
                  <a:xfrm>
                    <a:off x="8016581" y="4202808"/>
                    <a:ext cx="1116435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necteur : en angle 21">
                    <a:extLst>
                      <a:ext uri="{FF2B5EF4-FFF2-40B4-BE49-F238E27FC236}">
                        <a16:creationId xmlns:a16="http://schemas.microsoft.com/office/drawing/2014/main" id="{9D93E098-E9EB-EDDA-83E5-D779F77C2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732059" y="1813725"/>
                    <a:ext cx="2416045" cy="2392359"/>
                  </a:xfrm>
                  <a:prstGeom prst="bentConnector3">
                    <a:avLst>
                      <a:gd name="adj1" fmla="val 100222"/>
                    </a:avLst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ZoneTexte 11">
                      <a:extLst>
                        <a:ext uri="{FF2B5EF4-FFF2-40B4-BE49-F238E27FC236}">
                          <a16:creationId xmlns:a16="http://schemas.microsoft.com/office/drawing/2014/main" id="{5B380C9A-E00B-5B8E-829D-9D53903B9D5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39276" y="3240165"/>
                      <a:ext cx="371009" cy="3180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oMath>
                        </m:oMathPara>
                      </a14:m>
                      <a:endParaRPr lang="fr-MA" sz="1400" b="1" dirty="0"/>
                    </a:p>
                  </p:txBody>
                </p:sp>
              </mc:Choice>
              <mc:Fallback xmlns="">
                <p:sp>
                  <p:nvSpPr>
                    <p:cNvPr id="12" name="ZoneTexte 11">
                      <a:extLst>
                        <a:ext uri="{FF2B5EF4-FFF2-40B4-BE49-F238E27FC236}">
                          <a16:creationId xmlns:a16="http://schemas.microsoft.com/office/drawing/2014/main" id="{5B380C9A-E00B-5B8E-829D-9D53903B9D5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39276" y="3240165"/>
                      <a:ext cx="371009" cy="31809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ZoneTexte 12">
                      <a:extLst>
                        <a:ext uri="{FF2B5EF4-FFF2-40B4-BE49-F238E27FC236}">
                          <a16:creationId xmlns:a16="http://schemas.microsoft.com/office/drawing/2014/main" id="{E81D34C3-3D0F-9301-E1ED-1084A63EBA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83630" y="4044405"/>
                      <a:ext cx="371009" cy="3180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MA" sz="1400" b="1" i="1" smtClean="0">
                                <a:latin typeface="Cambria Math" panose="02040503050406030204" pitchFamily="18" charset="0"/>
                              </a:rPr>
                              <m:t>𝑼</m:t>
                            </m:r>
                          </m:oMath>
                        </m:oMathPara>
                      </a14:m>
                      <a:endParaRPr lang="fr-MA" sz="1400" b="1" dirty="0"/>
                    </a:p>
                  </p:txBody>
                </p:sp>
              </mc:Choice>
              <mc:Fallback xmlns="">
                <p:sp>
                  <p:nvSpPr>
                    <p:cNvPr id="13" name="ZoneTexte 12">
                      <a:extLst>
                        <a:ext uri="{FF2B5EF4-FFF2-40B4-BE49-F238E27FC236}">
                          <a16:creationId xmlns:a16="http://schemas.microsoft.com/office/drawing/2014/main" id="{E81D34C3-3D0F-9301-E1ED-1084A63EBA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683630" y="4044405"/>
                      <a:ext cx="371009" cy="318098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14F6C8-E450-9B40-D32F-12352E27CDAF}"/>
                  </a:ext>
                </a:extLst>
              </p:cNvPr>
              <p:cNvSpPr/>
              <p:nvPr/>
            </p:nvSpPr>
            <p:spPr>
              <a:xfrm>
                <a:off x="7019352" y="1321904"/>
                <a:ext cx="1605552" cy="122531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MA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Adaptive </a:t>
                </a:r>
              </a:p>
              <a:p>
                <a:pPr algn="ctr"/>
                <a:r>
                  <a:rPr lang="fr-MA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observer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479A9BA-EBAD-EDB2-68AF-FDF8D4BCFF18}"/>
                  </a:ext>
                </a:extLst>
              </p:cNvPr>
              <p:cNvGrpSpPr/>
              <p:nvPr/>
            </p:nvGrpSpPr>
            <p:grpSpPr>
              <a:xfrm>
                <a:off x="6195403" y="2880085"/>
                <a:ext cx="2563481" cy="342921"/>
                <a:chOff x="5275521" y="2602211"/>
                <a:chExt cx="3249814" cy="41680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ZoneTexte 13">
                      <a:extLst>
                        <a:ext uri="{FF2B5EF4-FFF2-40B4-BE49-F238E27FC236}">
                          <a16:creationId xmlns:a16="http://schemas.microsoft.com/office/drawing/2014/main" id="{E7CEAC4E-9302-F52A-277B-016EB43F5C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75521" y="2628608"/>
                      <a:ext cx="371009" cy="3740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fr-FR" sz="14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oMath>
                        </m:oMathPara>
                      </a14:m>
                      <a:endParaRPr lang="fr-MA" sz="1400" b="1" dirty="0"/>
                    </a:p>
                  </p:txBody>
                </p:sp>
              </mc:Choice>
              <mc:Fallback xmlns="">
                <p:sp>
                  <p:nvSpPr>
                    <p:cNvPr id="14" name="ZoneTexte 13">
                      <a:extLst>
                        <a:ext uri="{FF2B5EF4-FFF2-40B4-BE49-F238E27FC236}">
                          <a16:creationId xmlns:a16="http://schemas.microsoft.com/office/drawing/2014/main" id="{E7CEAC4E-9302-F52A-277B-016EB43F5C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75521" y="2628608"/>
                      <a:ext cx="371009" cy="37408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7" name="Groupe 16">
                  <a:extLst>
                    <a:ext uri="{FF2B5EF4-FFF2-40B4-BE49-F238E27FC236}">
                      <a16:creationId xmlns:a16="http://schemas.microsoft.com/office/drawing/2014/main" id="{44CE31EA-8CB6-12BA-3625-BF7DCEC5C6DC}"/>
                    </a:ext>
                  </a:extLst>
                </p:cNvPr>
                <p:cNvGrpSpPr/>
                <p:nvPr/>
              </p:nvGrpSpPr>
              <p:grpSpPr>
                <a:xfrm>
                  <a:off x="5672413" y="2602211"/>
                  <a:ext cx="2852922" cy="416801"/>
                  <a:chOff x="7005972" y="1608709"/>
                  <a:chExt cx="3024000" cy="875118"/>
                </a:xfrm>
              </p:grpSpPr>
              <p:cxnSp>
                <p:nvCxnSpPr>
                  <p:cNvPr id="25" name="Connecteur : en angle 24">
                    <a:extLst>
                      <a:ext uri="{FF2B5EF4-FFF2-40B4-BE49-F238E27FC236}">
                        <a16:creationId xmlns:a16="http://schemas.microsoft.com/office/drawing/2014/main" id="{DC9214BE-16BD-7D43-F14F-B2B0FFA24F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7005972" y="1655828"/>
                    <a:ext cx="3024000" cy="827999"/>
                  </a:xfrm>
                  <a:prstGeom prst="bentConnector3">
                    <a:avLst>
                      <a:gd name="adj1" fmla="val 100222"/>
                    </a:avLst>
                  </a:prstGeom>
                  <a:ln w="571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eur droit avec flèche 25">
                    <a:extLst>
                      <a:ext uri="{FF2B5EF4-FFF2-40B4-BE49-F238E27FC236}">
                        <a16:creationId xmlns:a16="http://schemas.microsoft.com/office/drawing/2014/main" id="{7959B7A5-62E7-137E-8F6B-88BF917D4C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9629871" y="1992685"/>
                    <a:ext cx="767952" cy="0"/>
                  </a:xfrm>
                  <a:prstGeom prst="straightConnector1">
                    <a:avLst/>
                  </a:prstGeom>
                  <a:ln w="571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DCCFD544-B476-1CE1-B5E6-F232E29490D3}"/>
                  </a:ext>
                </a:extLst>
              </p:cNvPr>
              <p:cNvGrpSpPr/>
              <p:nvPr/>
            </p:nvGrpSpPr>
            <p:grpSpPr>
              <a:xfrm>
                <a:off x="2923760" y="4311894"/>
                <a:ext cx="2750039" cy="886011"/>
                <a:chOff x="1160426" y="3208769"/>
                <a:chExt cx="3636630" cy="1076903"/>
              </a:xfrm>
            </p:grpSpPr>
            <p:cxnSp>
              <p:nvCxnSpPr>
                <p:cNvPr id="29" name="Connecteur droit avec flèche 28">
                  <a:extLst>
                    <a:ext uri="{FF2B5EF4-FFF2-40B4-BE49-F238E27FC236}">
                      <a16:creationId xmlns:a16="http://schemas.microsoft.com/office/drawing/2014/main" id="{9D55844B-265E-36C5-7034-386B5C0C6D0C}"/>
                    </a:ext>
                  </a:extLst>
                </p:cNvPr>
                <p:cNvCxnSpPr/>
                <p:nvPr/>
              </p:nvCxnSpPr>
              <p:spPr>
                <a:xfrm>
                  <a:off x="1773460" y="3813557"/>
                  <a:ext cx="50243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cteur droit avec flèche 29">
                  <a:extLst>
                    <a:ext uri="{FF2B5EF4-FFF2-40B4-BE49-F238E27FC236}">
                      <a16:creationId xmlns:a16="http://schemas.microsoft.com/office/drawing/2014/main" id="{891459F9-AEA8-52CE-37A8-5929C8E3276B}"/>
                    </a:ext>
                  </a:extLst>
                </p:cNvPr>
                <p:cNvCxnSpPr/>
                <p:nvPr/>
              </p:nvCxnSpPr>
              <p:spPr>
                <a:xfrm>
                  <a:off x="1773460" y="3648920"/>
                  <a:ext cx="50243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cteur droit avec flèche 30">
                  <a:extLst>
                    <a:ext uri="{FF2B5EF4-FFF2-40B4-BE49-F238E27FC236}">
                      <a16:creationId xmlns:a16="http://schemas.microsoft.com/office/drawing/2014/main" id="{1E1C7676-AF15-2A3E-60EF-4DB5B2D44E03}"/>
                    </a:ext>
                  </a:extLst>
                </p:cNvPr>
                <p:cNvCxnSpPr/>
                <p:nvPr/>
              </p:nvCxnSpPr>
              <p:spPr>
                <a:xfrm>
                  <a:off x="1773461" y="3474599"/>
                  <a:ext cx="50243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cteur droit avec flèche 31">
                  <a:extLst>
                    <a:ext uri="{FF2B5EF4-FFF2-40B4-BE49-F238E27FC236}">
                      <a16:creationId xmlns:a16="http://schemas.microsoft.com/office/drawing/2014/main" id="{8C5319E5-64E3-5A2C-F90A-C1DF0497B67D}"/>
                    </a:ext>
                  </a:extLst>
                </p:cNvPr>
                <p:cNvCxnSpPr/>
                <p:nvPr/>
              </p:nvCxnSpPr>
              <p:spPr>
                <a:xfrm>
                  <a:off x="1773462" y="3987878"/>
                  <a:ext cx="502430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95C4E9BF-A25C-A777-D6EF-12FE6D659731}"/>
                    </a:ext>
                  </a:extLst>
                </p:cNvPr>
                <p:cNvSpPr/>
                <p:nvPr/>
              </p:nvSpPr>
              <p:spPr>
                <a:xfrm>
                  <a:off x="2277421" y="3243434"/>
                  <a:ext cx="1645920" cy="9144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300" b="1" spc="-5" dirty="0">
                      <a:solidFill>
                        <a:schemeClr val="tx1"/>
                      </a:solidFill>
                      <a:ea typeface="SimSun" panose="02010600030101010101" pitchFamily="2" charset="-122"/>
                    </a:rPr>
                    <a:t>Nonholonomic constraints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ZoneTexte 35">
                      <a:extLst>
                        <a:ext uri="{FF2B5EF4-FFF2-40B4-BE49-F238E27FC236}">
                          <a16:creationId xmlns:a16="http://schemas.microsoft.com/office/drawing/2014/main" id="{CFEDF4EF-6BCA-A021-F151-5E39EC0E868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60426" y="3208769"/>
                      <a:ext cx="575087" cy="1076903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fr-MA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fr-MA" sz="1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MA" sz="14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4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4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𝒛</m:t>
                                        </m:r>
                                      </m:e>
                                      <m:sub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4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𝝍</m:t>
                                        </m:r>
                                      </m:e>
                                      <m:sub>
                                        <m:r>
                                          <a:rPr lang="fr-MA" sz="14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fr-MA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ZoneTexte 35">
                      <a:extLst>
                        <a:ext uri="{FF2B5EF4-FFF2-40B4-BE49-F238E27FC236}">
                          <a16:creationId xmlns:a16="http://schemas.microsoft.com/office/drawing/2014/main" id="{CFEDF4EF-6BCA-A021-F151-5E39EC0E868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60426" y="3208769"/>
                      <a:ext cx="575087" cy="1076903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422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7" name="Connecteur : en angle 36">
                  <a:extLst>
                    <a:ext uri="{FF2B5EF4-FFF2-40B4-BE49-F238E27FC236}">
                      <a16:creationId xmlns:a16="http://schemas.microsoft.com/office/drawing/2014/main" id="{9BD3D878-EF64-6C32-6982-550D49EA8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51283" y="3997113"/>
                  <a:ext cx="2834640" cy="274320"/>
                </a:xfrm>
                <a:prstGeom prst="bentConnector3">
                  <a:avLst>
                    <a:gd name="adj1" fmla="val -209"/>
                  </a:avLst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Connecteur droit avec flèche 33">
                  <a:extLst>
                    <a:ext uri="{FF2B5EF4-FFF2-40B4-BE49-F238E27FC236}">
                      <a16:creationId xmlns:a16="http://schemas.microsoft.com/office/drawing/2014/main" id="{29AB17D8-E4DA-A835-E5DF-D785FF0FC723}"/>
                    </a:ext>
                  </a:extLst>
                </p:cNvPr>
                <p:cNvCxnSpPr/>
                <p:nvPr/>
              </p:nvCxnSpPr>
              <p:spPr>
                <a:xfrm>
                  <a:off x="3920733" y="3589130"/>
                  <a:ext cx="876323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necteur droit avec flèche 34">
                  <a:extLst>
                    <a:ext uri="{FF2B5EF4-FFF2-40B4-BE49-F238E27FC236}">
                      <a16:creationId xmlns:a16="http://schemas.microsoft.com/office/drawing/2014/main" id="{CEAADDC8-5179-A242-D4C9-DAEEAFA6E6A4}"/>
                    </a:ext>
                  </a:extLst>
                </p:cNvPr>
                <p:cNvCxnSpPr/>
                <p:nvPr/>
              </p:nvCxnSpPr>
              <p:spPr>
                <a:xfrm>
                  <a:off x="3920733" y="3940195"/>
                  <a:ext cx="876323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ZoneTexte 37">
                      <a:extLst>
                        <a:ext uri="{FF2B5EF4-FFF2-40B4-BE49-F238E27FC236}">
                          <a16:creationId xmlns:a16="http://schemas.microsoft.com/office/drawing/2014/main" id="{896F1018-7E08-70C4-CE17-AE6D85D8241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07936" y="3230676"/>
                      <a:ext cx="414725" cy="3740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MA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1" i="1" smtClean="0">
                                    <a:latin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  <m:sub>
                                <m:r>
                                  <a:rPr lang="fr-MA" sz="1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oMath>
                        </m:oMathPara>
                      </a14:m>
                      <a:endParaRPr lang="fr-MA" sz="1400" b="1" dirty="0"/>
                    </a:p>
                  </p:txBody>
                </p:sp>
              </mc:Choice>
              <mc:Fallback xmlns="">
                <p:sp>
                  <p:nvSpPr>
                    <p:cNvPr id="53" name="ZoneTexte 37">
                      <a:extLst>
                        <a:ext uri="{FF2B5EF4-FFF2-40B4-BE49-F238E27FC236}">
                          <a16:creationId xmlns:a16="http://schemas.microsoft.com/office/drawing/2014/main" id="{896F1018-7E08-70C4-CE17-AE6D85D8241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07936" y="3230676"/>
                      <a:ext cx="414725" cy="374088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r="-13725" b="-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ZoneTexte 38">
                      <a:extLst>
                        <a:ext uri="{FF2B5EF4-FFF2-40B4-BE49-F238E27FC236}">
                          <a16:creationId xmlns:a16="http://schemas.microsoft.com/office/drawing/2014/main" id="{2B565DDC-0607-D115-973B-F6AD24C3E71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66998" y="3579849"/>
                      <a:ext cx="414725" cy="3740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MA" sz="1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sz="1400" b="1" i="1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fr-MA" sz="1400" b="1" i="1" smtClean="0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</m:oMath>
                        </m:oMathPara>
                      </a14:m>
                      <a:endParaRPr lang="fr-MA" sz="1400" b="1" dirty="0"/>
                    </a:p>
                  </p:txBody>
                </p:sp>
              </mc:Choice>
              <mc:Fallback xmlns="">
                <p:sp>
                  <p:nvSpPr>
                    <p:cNvPr id="54" name="ZoneTexte 38">
                      <a:extLst>
                        <a:ext uri="{FF2B5EF4-FFF2-40B4-BE49-F238E27FC236}">
                          <a16:creationId xmlns:a16="http://schemas.microsoft.com/office/drawing/2014/main" id="{2B565DDC-0607-D115-973B-F6AD24C3E71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66998" y="3579849"/>
                      <a:ext cx="414725" cy="3740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3" name="Connecteur droit avec flèche 45">
                <a:extLst>
                  <a:ext uri="{FF2B5EF4-FFF2-40B4-BE49-F238E27FC236}">
                    <a16:creationId xmlns:a16="http://schemas.microsoft.com/office/drawing/2014/main" id="{73DAD065-8208-E955-CD99-41A4759A96B0}"/>
                  </a:ext>
                </a:extLst>
              </p:cNvPr>
              <p:cNvCxnSpPr/>
              <p:nvPr/>
            </p:nvCxnSpPr>
            <p:spPr>
              <a:xfrm>
                <a:off x="7253710" y="3781046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avec flèche 53">
                <a:extLst>
                  <a:ext uri="{FF2B5EF4-FFF2-40B4-BE49-F238E27FC236}">
                    <a16:creationId xmlns:a16="http://schemas.microsoft.com/office/drawing/2014/main" id="{B1C8F4E4-52AE-2338-2F2D-BB8A3A1ACC44}"/>
                  </a:ext>
                </a:extLst>
              </p:cNvPr>
              <p:cNvCxnSpPr/>
              <p:nvPr/>
            </p:nvCxnSpPr>
            <p:spPr>
              <a:xfrm>
                <a:off x="7268742" y="4480359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avec flèche 54">
                <a:extLst>
                  <a:ext uri="{FF2B5EF4-FFF2-40B4-BE49-F238E27FC236}">
                    <a16:creationId xmlns:a16="http://schemas.microsoft.com/office/drawing/2014/main" id="{4F2C9F92-3472-372D-29CC-8699D5CC1B87}"/>
                  </a:ext>
                </a:extLst>
              </p:cNvPr>
              <p:cNvCxnSpPr/>
              <p:nvPr/>
            </p:nvCxnSpPr>
            <p:spPr>
              <a:xfrm>
                <a:off x="7268742" y="4784698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avec flèche 55">
                <a:extLst>
                  <a:ext uri="{FF2B5EF4-FFF2-40B4-BE49-F238E27FC236}">
                    <a16:creationId xmlns:a16="http://schemas.microsoft.com/office/drawing/2014/main" id="{D1AD97F0-D8FB-5798-557C-91C8D2CADB57}"/>
                  </a:ext>
                </a:extLst>
              </p:cNvPr>
              <p:cNvCxnSpPr/>
              <p:nvPr/>
            </p:nvCxnSpPr>
            <p:spPr>
              <a:xfrm>
                <a:off x="7268742" y="5116982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ZoneTexte 56">
                <a:extLst>
                  <a:ext uri="{FF2B5EF4-FFF2-40B4-BE49-F238E27FC236}">
                    <a16:creationId xmlns:a16="http://schemas.microsoft.com/office/drawing/2014/main" id="{BCB20E8A-68EA-5F28-EE50-81B4DCA1CD6B}"/>
                  </a:ext>
                </a:extLst>
              </p:cNvPr>
              <p:cNvSpPr txBox="1"/>
              <p:nvPr/>
            </p:nvSpPr>
            <p:spPr>
              <a:xfrm>
                <a:off x="7377792" y="3196927"/>
                <a:ext cx="4343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400" b="1" dirty="0"/>
                  <a:t>U1</a:t>
                </a:r>
              </a:p>
            </p:txBody>
          </p:sp>
          <p:cxnSp>
            <p:nvCxnSpPr>
              <p:cNvPr id="44" name="Connecteur droit avec flèche 49">
                <a:extLst>
                  <a:ext uri="{FF2B5EF4-FFF2-40B4-BE49-F238E27FC236}">
                    <a16:creationId xmlns:a16="http://schemas.microsoft.com/office/drawing/2014/main" id="{4D3ECE6C-3D32-0627-2A4D-27B4512C395A}"/>
                  </a:ext>
                </a:extLst>
              </p:cNvPr>
              <p:cNvCxnSpPr/>
              <p:nvPr/>
            </p:nvCxnSpPr>
            <p:spPr>
              <a:xfrm>
                <a:off x="7269359" y="3456602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avec flèche 51">
                <a:extLst>
                  <a:ext uri="{FF2B5EF4-FFF2-40B4-BE49-F238E27FC236}">
                    <a16:creationId xmlns:a16="http://schemas.microsoft.com/office/drawing/2014/main" id="{C363CE50-E5B9-F6D2-363E-0EDBA224E4C2}"/>
                  </a:ext>
                </a:extLst>
              </p:cNvPr>
              <p:cNvCxnSpPr/>
              <p:nvPr/>
            </p:nvCxnSpPr>
            <p:spPr>
              <a:xfrm>
                <a:off x="7269359" y="4135100"/>
                <a:ext cx="592304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ZoneTexte 52">
                <a:extLst>
                  <a:ext uri="{FF2B5EF4-FFF2-40B4-BE49-F238E27FC236}">
                    <a16:creationId xmlns:a16="http://schemas.microsoft.com/office/drawing/2014/main" id="{3A78B7ED-BC2A-AF62-4F7A-7EF1DC17ACC9}"/>
                  </a:ext>
                </a:extLst>
              </p:cNvPr>
              <p:cNvSpPr txBox="1"/>
              <p:nvPr/>
            </p:nvSpPr>
            <p:spPr>
              <a:xfrm>
                <a:off x="7372457" y="4886115"/>
                <a:ext cx="503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400" b="1" dirty="0"/>
                  <a:t>U4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C09B4B4-2260-C34E-4989-2A4EC30D95F8}"/>
                  </a:ext>
                </a:extLst>
              </p:cNvPr>
              <p:cNvSpPr txBox="1"/>
              <p:nvPr/>
            </p:nvSpPr>
            <p:spPr>
              <a:xfrm>
                <a:off x="7372457" y="3502578"/>
                <a:ext cx="4343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MA" sz="1400" b="1" dirty="0"/>
                  <a:t>Ux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2D54ECD-2255-2FB6-DD32-05C8D5334D71}"/>
                  </a:ext>
                </a:extLst>
              </p:cNvPr>
              <p:cNvSpPr txBox="1"/>
              <p:nvPr/>
            </p:nvSpPr>
            <p:spPr>
              <a:xfrm>
                <a:off x="7377792" y="3870344"/>
                <a:ext cx="39544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MA" sz="1400" b="1" dirty="0"/>
                  <a:t>Uy</a:t>
                </a:r>
              </a:p>
            </p:txBody>
          </p:sp>
          <p:sp>
            <p:nvSpPr>
              <p:cNvPr id="60" name="ZoneTexte 52">
                <a:extLst>
                  <a:ext uri="{FF2B5EF4-FFF2-40B4-BE49-F238E27FC236}">
                    <a16:creationId xmlns:a16="http://schemas.microsoft.com/office/drawing/2014/main" id="{C5644BB5-3D01-0CB8-49CE-E2FBAEA7CD55}"/>
                  </a:ext>
                </a:extLst>
              </p:cNvPr>
              <p:cNvSpPr txBox="1"/>
              <p:nvPr/>
            </p:nvSpPr>
            <p:spPr>
              <a:xfrm>
                <a:off x="7380864" y="4247808"/>
                <a:ext cx="5039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400" b="1" dirty="0"/>
                  <a:t>U2</a:t>
                </a:r>
              </a:p>
            </p:txBody>
          </p:sp>
          <p:sp>
            <p:nvSpPr>
              <p:cNvPr id="61" name="ZoneTexte 52">
                <a:extLst>
                  <a:ext uri="{FF2B5EF4-FFF2-40B4-BE49-F238E27FC236}">
                    <a16:creationId xmlns:a16="http://schemas.microsoft.com/office/drawing/2014/main" id="{D3C59445-FBD4-AAC8-28E4-5D504FDB0B3B}"/>
                  </a:ext>
                </a:extLst>
              </p:cNvPr>
              <p:cNvSpPr txBox="1"/>
              <p:nvPr/>
            </p:nvSpPr>
            <p:spPr>
              <a:xfrm>
                <a:off x="7380864" y="4548259"/>
                <a:ext cx="5037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MA" sz="1400" b="1" dirty="0"/>
                  <a:t>U3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D9ACE5F-2B77-C085-D3EE-D267597AC138}"/>
                  </a:ext>
                </a:extLst>
              </p:cNvPr>
              <p:cNvGrpSpPr/>
              <p:nvPr/>
            </p:nvGrpSpPr>
            <p:grpSpPr>
              <a:xfrm>
                <a:off x="4375834" y="3033171"/>
                <a:ext cx="1286421" cy="949619"/>
                <a:chOff x="1145452" y="500916"/>
                <a:chExt cx="1701152" cy="1154209"/>
              </a:xfrm>
            </p:grpSpPr>
            <p:cxnSp>
              <p:nvCxnSpPr>
                <p:cNvPr id="4" name="Connecteur droit avec flèche 3">
                  <a:extLst>
                    <a:ext uri="{FF2B5EF4-FFF2-40B4-BE49-F238E27FC236}">
                      <a16:creationId xmlns:a16="http://schemas.microsoft.com/office/drawing/2014/main" id="{449E0C64-7121-4841-1A61-8EE71A069E19}"/>
                    </a:ext>
                  </a:extLst>
                </p:cNvPr>
                <p:cNvCxnSpPr/>
                <p:nvPr/>
              </p:nvCxnSpPr>
              <p:spPr>
                <a:xfrm>
                  <a:off x="2233178" y="1118521"/>
                  <a:ext cx="613426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ZoneTexte 9">
                      <a:extLst>
                        <a:ext uri="{FF2B5EF4-FFF2-40B4-BE49-F238E27FC236}">
                          <a16:creationId xmlns:a16="http://schemas.microsoft.com/office/drawing/2014/main" id="{0DECDD83-89F5-012E-B4B5-B25C72CD04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45452" y="500916"/>
                      <a:ext cx="1256017" cy="1154209"/>
                    </a:xfrm>
                    <a:prstGeom prst="rect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fr-MA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MA" sz="12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  <m:r>
                              <a:rPr lang="fr-MA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fr-MA" sz="1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MA" sz="1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fr-MA" sz="1200" b="1" i="1"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MA" sz="12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fr-MA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" name="ZoneTexte 9">
                      <a:extLst>
                        <a:ext uri="{FF2B5EF4-FFF2-40B4-BE49-F238E27FC236}">
                          <a16:creationId xmlns:a16="http://schemas.microsoft.com/office/drawing/2014/main" id="{0DECDD83-89F5-012E-B4B5-B25C72CD04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145452" y="500916"/>
                      <a:ext cx="1256017" cy="1154209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3F78FA5-5328-3CE5-56FA-D58E5DF483A3}"/>
                  </a:ext>
                </a:extLst>
              </p:cNvPr>
              <p:cNvGrpSpPr/>
              <p:nvPr/>
            </p:nvGrpSpPr>
            <p:grpSpPr>
              <a:xfrm>
                <a:off x="8146022" y="5703767"/>
                <a:ext cx="1349832" cy="1150059"/>
                <a:chOff x="7650095" y="5305381"/>
                <a:chExt cx="1785007" cy="13978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ZoneTexte 15">
                      <a:extLst>
                        <a:ext uri="{FF2B5EF4-FFF2-40B4-BE49-F238E27FC236}">
                          <a16:creationId xmlns:a16="http://schemas.microsoft.com/office/drawing/2014/main" id="{9BF58996-9B98-B084-E993-13796D6A04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82115" y="5305381"/>
                      <a:ext cx="1256016" cy="1006757"/>
                    </a:xfrm>
                    <a:prstGeom prst="rect">
                      <a:avLst/>
                    </a:prstGeom>
                    <a:solidFill>
                      <a:schemeClr val="accent2">
                        <a:lumMod val="40000"/>
                        <a:lumOff val="60000"/>
                      </a:schemeClr>
                    </a:solidFill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sub>
                            </m:sSub>
                            <m:r>
                              <a:rPr lang="fr-MA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fr-MA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fr-MA" sz="1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fr-MA" sz="1200" b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MA" sz="12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sSub>
                                      <m:sSubPr>
                                        <m:ctrlPr>
                                          <a:rPr lang="fr-MA" sz="12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  <m:r>
                                          <a:rPr lang="fr-MA" sz="12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m:oMathPara>
                      </a14:m>
                      <a:endParaRPr lang="fr-MA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ZoneTexte 15">
                      <a:extLst>
                        <a:ext uri="{FF2B5EF4-FFF2-40B4-BE49-F238E27FC236}">
                          <a16:creationId xmlns:a16="http://schemas.microsoft.com/office/drawing/2014/main" id="{9BF58996-9B98-B084-E993-13796D6A04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2115" y="5305381"/>
                      <a:ext cx="1256016" cy="100675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B680EC57-DE0B-C6F4-6F77-476B32132D0B}"/>
                    </a:ext>
                  </a:extLst>
                </p:cNvPr>
                <p:cNvSpPr txBox="1"/>
                <p:nvPr/>
              </p:nvSpPr>
              <p:spPr>
                <a:xfrm>
                  <a:off x="7650095" y="6329127"/>
                  <a:ext cx="1785007" cy="3740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rtl="0" fontAlgn="base">
                    <a:spcBef>
                      <a:spcPts val="800"/>
                    </a:spcBef>
                    <a:spcAft>
                      <a:spcPts val="400"/>
                    </a:spcAft>
                    <a:buSzPts val="1000"/>
                    <a:tabLst>
                      <a:tab pos="137160" algn="l"/>
                      <a:tab pos="365760" algn="l"/>
                    </a:tabLst>
                  </a:pPr>
                  <a:r>
                    <a:rPr lang="en-US" sz="1400" b="1" dirty="0">
                      <a:cs typeface="Arial" pitchFamily="34" charset="0"/>
                    </a:rPr>
                    <a:t>Real faults</a:t>
                  </a:r>
                </a:p>
              </p:txBody>
            </p:sp>
          </p:grpSp>
          <p:cxnSp>
            <p:nvCxnSpPr>
              <p:cNvPr id="77" name="Connecteur : en angle 24">
                <a:extLst>
                  <a:ext uri="{FF2B5EF4-FFF2-40B4-BE49-F238E27FC236}">
                    <a16:creationId xmlns:a16="http://schemas.microsoft.com/office/drawing/2014/main" id="{FA6E7AED-B6A7-E918-D612-63E48D6EFC9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4814149" y="1950046"/>
                <a:ext cx="2212718" cy="1053245"/>
              </a:xfrm>
              <a:prstGeom prst="bentConnector3">
                <a:avLst>
                  <a:gd name="adj1" fmla="val 100222"/>
                </a:avLst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03F81A3-72AE-227D-FA4B-D8285A60C2BB}"/>
                  </a:ext>
                </a:extLst>
              </p:cNvPr>
              <p:cNvSpPr txBox="1"/>
              <p:nvPr/>
            </p:nvSpPr>
            <p:spPr>
              <a:xfrm>
                <a:off x="4998883" y="1664808"/>
                <a:ext cx="162191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ctr" rtl="0" fontAlgn="base">
                  <a:spcBef>
                    <a:spcPts val="800"/>
                  </a:spcBef>
                  <a:spcAft>
                    <a:spcPts val="400"/>
                  </a:spcAft>
                  <a:buSzPts val="1000"/>
                  <a:tabLst>
                    <a:tab pos="137160" algn="l"/>
                    <a:tab pos="365760" algn="l"/>
                  </a:tabLst>
                </a:pPr>
                <a:r>
                  <a:rPr lang="en-US" sz="1400" b="1" dirty="0">
                    <a:cs typeface="Arial" pitchFamily="34" charset="0"/>
                  </a:rPr>
                  <a:t>Estimated faults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67B0DF-A222-5238-A30E-30F714D4FC98}"/>
                  </a:ext>
                </a:extLst>
              </p:cNvPr>
              <p:cNvSpPr/>
              <p:nvPr/>
            </p:nvSpPr>
            <p:spPr>
              <a:xfrm>
                <a:off x="5677416" y="3226164"/>
                <a:ext cx="1590391" cy="210649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MA" b="1" dirty="0" err="1">
                    <a:solidFill>
                      <a:schemeClr val="tx1"/>
                    </a:solidFill>
                  </a:rPr>
                  <a:t>Fault</a:t>
                </a:r>
                <a:r>
                  <a:rPr lang="fr-MA" b="1" dirty="0">
                    <a:solidFill>
                      <a:schemeClr val="tx1"/>
                    </a:solidFill>
                  </a:rPr>
                  <a:t> </a:t>
                </a:r>
                <a:r>
                  <a:rPr lang="fr-FR" b="1" dirty="0" err="1">
                    <a:solidFill>
                      <a:schemeClr val="tx1"/>
                    </a:solidFill>
                  </a:rPr>
                  <a:t>tolarent</a:t>
                </a:r>
                <a:r>
                  <a:rPr lang="fr-FR" b="1" dirty="0">
                    <a:solidFill>
                      <a:schemeClr val="tx1"/>
                    </a:solidFill>
                  </a:rPr>
                  <a:t> </a:t>
                </a:r>
                <a:r>
                  <a:rPr lang="fr-FR" b="1" dirty="0" err="1">
                    <a:solidFill>
                      <a:schemeClr val="tx1"/>
                    </a:solidFill>
                  </a:rPr>
                  <a:t>controller</a:t>
                </a:r>
                <a:r>
                  <a:rPr lang="fr-FR" b="1" dirty="0">
                    <a:solidFill>
                      <a:schemeClr val="tx1"/>
                    </a:solidFill>
                  </a:rPr>
                  <a:t> </a:t>
                </a:r>
                <a:endParaRPr lang="fr-MA" b="1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A7EE45-6D9D-CC76-0248-F7295D88D8D0}"/>
                    </a:ext>
                  </a:extLst>
                </p:cNvPr>
                <p:cNvSpPr txBox="1"/>
                <p:nvPr/>
              </p:nvSpPr>
              <p:spPr>
                <a:xfrm>
                  <a:off x="2731125" y="4580881"/>
                  <a:ext cx="160829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fr-MA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MA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MA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e>
                              <m:sub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fr-MA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𝝍</m:t>
                                </m:r>
                              </m:e>
                              <m:sub>
                                <m:r>
                                  <a:rPr lang="fr-MA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sub>
                            </m:sSub>
                            <m:r>
                              <a:rPr lang="fr-FR" b="1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4A7EE45-6D9D-CC76-0248-F7295D88D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1125" y="4580881"/>
                  <a:ext cx="160829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36" r="-9470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40" name="Diagramme 2">
            <a:extLst>
              <a:ext uri="{FF2B5EF4-FFF2-40B4-BE49-F238E27FC236}">
                <a16:creationId xmlns:a16="http://schemas.microsoft.com/office/drawing/2014/main" id="{1E722226-7934-36D2-AC3C-5D69F98609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750370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B96AE062-CE97-6201-7389-F93E3A43B42B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374AAC-1A9C-74C0-19BE-5F2382DE52B3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9EC9244B-6310-04AA-8A82-EAA4E2BA9C4D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700B1443-4299-F3F3-5D60-EED54D0BD9A8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FBC2B0-9776-3A21-B46A-E9D82A2574BF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B06D92D-89C6-4F77-6B30-4233B3021CD1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52C5EF5-5FFB-DF00-74CF-C9B9AC672678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BE41861-31F2-AFC6-5316-012C8890B1AC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B7ADD75-1CF0-5140-4C95-9BFC82B0F854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EB59747-9C8F-6780-73A7-EF6FBAFB508B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913D642-B66B-B228-8F65-2845EAA2ABB9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CAA1D8-DBDD-497B-D674-7C6D8CFC5C1A}"/>
              </a:ext>
            </a:extLst>
          </p:cNvPr>
          <p:cNvSpPr txBox="1"/>
          <p:nvPr/>
        </p:nvSpPr>
        <p:spPr>
          <a:xfrm>
            <a:off x="53578" y="566472"/>
            <a:ext cx="121106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ea typeface="Times New Roman" panose="02020603050405020304" pitchFamily="18" charset="0"/>
              </a:rPr>
              <a:t>An active fault-tolerant tracking control system approach for actuator faults.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60374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5839794" y="400514"/>
            <a:ext cx="339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cs typeface="Arial" pitchFamily="34" charset="0"/>
              </a:rPr>
              <a:t>Outline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A84F1B-F45F-0D8A-F376-B933974FA1C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r="6644"/>
          <a:stretch>
            <a:fillRect/>
          </a:stretch>
        </p:blipFill>
        <p:spPr>
          <a:xfrm>
            <a:off x="1" y="0"/>
            <a:ext cx="5410199" cy="6858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A8403-A34B-C30D-E2BB-D768BB0C321B}"/>
              </a:ext>
            </a:extLst>
          </p:cNvPr>
          <p:cNvSpPr txBox="1"/>
          <p:nvPr/>
        </p:nvSpPr>
        <p:spPr>
          <a:xfrm>
            <a:off x="5065359" y="1427820"/>
            <a:ext cx="7288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Quadrotor Nonlinear Dynamical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F612E-A6D5-A5B5-4468-6147EC50727B}"/>
              </a:ext>
            </a:extLst>
          </p:cNvPr>
          <p:cNvSpPr txBox="1"/>
          <p:nvPr/>
        </p:nvSpPr>
        <p:spPr>
          <a:xfrm>
            <a:off x="5028596" y="2489250"/>
            <a:ext cx="621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Nonlinear adaptive observer design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C1E2F-5D72-801B-EE59-10A8690CA047}"/>
              </a:ext>
            </a:extLst>
          </p:cNvPr>
          <p:cNvGrpSpPr/>
          <p:nvPr/>
        </p:nvGrpSpPr>
        <p:grpSpPr>
          <a:xfrm>
            <a:off x="4564922" y="3319620"/>
            <a:ext cx="7560403" cy="1077218"/>
            <a:chOff x="4631597" y="3081495"/>
            <a:chExt cx="7560403" cy="10772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0FD089-6B93-95AD-F416-7586BA6C749C}"/>
                </a:ext>
              </a:extLst>
            </p:cNvPr>
            <p:cNvSpPr/>
            <p:nvPr/>
          </p:nvSpPr>
          <p:spPr>
            <a:xfrm>
              <a:off x="4631597" y="3330867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AC2892-9C97-4A84-56DA-5DFFBF4D54E2}"/>
                </a:ext>
              </a:extLst>
            </p:cNvPr>
            <p:cNvSpPr txBox="1"/>
            <p:nvPr/>
          </p:nvSpPr>
          <p:spPr>
            <a:xfrm>
              <a:off x="5132034" y="3081495"/>
              <a:ext cx="705996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cs typeface="Arial" pitchFamily="34" charset="0"/>
                </a:rPr>
                <a:t>Quadrotor FTC in presence of Actuator Faults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4084E-3D7F-BB16-BB9E-40FE42C92F19}"/>
              </a:ext>
            </a:extLst>
          </p:cNvPr>
          <p:cNvGrpSpPr/>
          <p:nvPr/>
        </p:nvGrpSpPr>
        <p:grpSpPr>
          <a:xfrm>
            <a:off x="4564922" y="4532790"/>
            <a:ext cx="6715146" cy="584775"/>
            <a:chOff x="4631597" y="4348622"/>
            <a:chExt cx="6715146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0568C-AEB7-D824-4092-FEF68F787EF7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6B772-4F8D-EFB3-4D57-972D996F1648}"/>
                </a:ext>
              </a:extLst>
            </p:cNvPr>
            <p:cNvSpPr txBox="1"/>
            <p:nvPr/>
          </p:nvSpPr>
          <p:spPr>
            <a:xfrm>
              <a:off x="5136443" y="4348622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Simulation Results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2BC457-2CFD-F47B-3021-7B359C75B292}"/>
              </a:ext>
            </a:extLst>
          </p:cNvPr>
          <p:cNvGrpSpPr/>
          <p:nvPr/>
        </p:nvGrpSpPr>
        <p:grpSpPr>
          <a:xfrm>
            <a:off x="4564922" y="5571600"/>
            <a:ext cx="6715146" cy="584775"/>
            <a:chOff x="4631597" y="4342875"/>
            <a:chExt cx="6715146" cy="5847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EA85A-4308-1169-4160-B699983B0F36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945667-653E-8925-C56F-6E7C95AF069A}"/>
                </a:ext>
              </a:extLst>
            </p:cNvPr>
            <p:cNvSpPr txBox="1"/>
            <p:nvPr/>
          </p:nvSpPr>
          <p:spPr>
            <a:xfrm>
              <a:off x="5136443" y="434287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58CE990B-D0BB-22ED-7B6E-6A40D33DA16E}"/>
              </a:ext>
            </a:extLst>
          </p:cNvPr>
          <p:cNvSpPr/>
          <p:nvPr/>
        </p:nvSpPr>
        <p:spPr>
          <a:xfrm rot="5400000">
            <a:off x="4528346" y="2542149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E5B126BE-7905-CA24-6210-0797634A94C4}"/>
              </a:ext>
            </a:extLst>
          </p:cNvPr>
          <p:cNvSpPr/>
          <p:nvPr/>
        </p:nvSpPr>
        <p:spPr>
          <a:xfrm rot="5400000">
            <a:off x="4532733" y="1427820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22F5E-AC69-EBFD-64FE-CDCF061C6BFE}"/>
              </a:ext>
            </a:extLst>
          </p:cNvPr>
          <p:cNvSpPr txBox="1"/>
          <p:nvPr/>
        </p:nvSpPr>
        <p:spPr>
          <a:xfrm>
            <a:off x="5756417" y="6452253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2000" b="1" dirty="0">
              <a:solidFill>
                <a:schemeClr val="accent3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04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 Placeholder 1">
            <a:extLst>
              <a:ext uri="{FF2B5EF4-FFF2-40B4-BE49-F238E27FC236}">
                <a16:creationId xmlns:a16="http://schemas.microsoft.com/office/drawing/2014/main" id="{5E39BD07-0C81-B9D2-5E76-5A1A32044980}"/>
              </a:ext>
            </a:extLst>
          </p:cNvPr>
          <p:cNvSpPr txBox="1">
            <a:spLocks/>
          </p:cNvSpPr>
          <p:nvPr/>
        </p:nvSpPr>
        <p:spPr>
          <a:xfrm>
            <a:off x="104776" y="723901"/>
            <a:ext cx="7130831" cy="8700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GB" sz="2400" dirty="0">
                <a:ea typeface="Times New Roman" panose="02020603050405020304" pitchFamily="18" charset="0"/>
              </a:rPr>
              <a:t>An iterative algorithm is employed to synthesize the control laws.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n-GB" sz="2400" dirty="0">
              <a:ea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GB" sz="2400" dirty="0"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11FA34-81F0-70F0-7FB2-B75502DF75D0}"/>
                  </a:ext>
                </a:extLst>
              </p:cNvPr>
              <p:cNvSpPr txBox="1"/>
              <p:nvPr/>
            </p:nvSpPr>
            <p:spPr>
              <a:xfrm>
                <a:off x="-914399" y="2155875"/>
                <a:ext cx="506058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0611FA34-81F0-70F0-7FB2-B75502DF7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4399" y="2155875"/>
                <a:ext cx="5060583" cy="461665"/>
              </a:xfrm>
              <a:prstGeom prst="rect">
                <a:avLst/>
              </a:prstGeom>
              <a:blipFill>
                <a:blip r:embed="rId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e 2">
            <a:extLst>
              <a:ext uri="{FF2B5EF4-FFF2-40B4-BE49-F238E27FC236}">
                <a16:creationId xmlns:a16="http://schemas.microsoft.com/office/drawing/2014/main" id="{EE63C5EC-C489-3E24-0BAB-AD7071C95E5B}"/>
              </a:ext>
            </a:extLst>
          </p:cNvPr>
          <p:cNvGraphicFramePr/>
          <p:nvPr/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658C2AA-D5CC-BBB8-D96F-E87C80995D08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62769DC-E828-BCEB-FE27-A2E388D0C576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Graphic 11">
              <a:extLst>
                <a:ext uri="{FF2B5EF4-FFF2-40B4-BE49-F238E27FC236}">
                  <a16:creationId xmlns:a16="http://schemas.microsoft.com/office/drawing/2014/main" id="{9A844DF9-623F-5759-C192-7EB161429642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DD90C1A-3B16-C961-EDD6-9B525091D8F8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5F8354F-2EAC-D45E-EC9A-E452562DB1AD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88EFE2F-6F57-3A68-D3E3-58FBEFDA5635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FB50122-2A91-249C-EB17-43D6CD71CA95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E1FFE92-C32E-05AC-6530-3294495D2CE8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828AB2C-3799-BFA2-FF1F-9EF497B25D4D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54441EC-67DB-1E27-697B-C75B7845919C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5E9883-5C7B-151F-A58F-D066ABAEB942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64CF762D-473D-33F0-2C98-6446578A8C33}"/>
              </a:ext>
            </a:extLst>
          </p:cNvPr>
          <p:cNvSpPr/>
          <p:nvPr/>
        </p:nvSpPr>
        <p:spPr>
          <a:xfrm>
            <a:off x="111940" y="2186362"/>
            <a:ext cx="457024" cy="4421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C3B4D-FFD9-2148-0E9B-8EB1994EA9A9}"/>
              </a:ext>
            </a:extLst>
          </p:cNvPr>
          <p:cNvSpPr/>
          <p:nvPr/>
        </p:nvSpPr>
        <p:spPr>
          <a:xfrm>
            <a:off x="111940" y="3520061"/>
            <a:ext cx="457024" cy="4421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EF53F44-134D-104B-C137-D6AF865E52D1}"/>
              </a:ext>
            </a:extLst>
          </p:cNvPr>
          <p:cNvSpPr/>
          <p:nvPr/>
        </p:nvSpPr>
        <p:spPr>
          <a:xfrm>
            <a:off x="111940" y="4805947"/>
            <a:ext cx="457024" cy="44211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2EA8B1-AEEE-44CC-F6AD-DF9D2AD9CCFC}"/>
              </a:ext>
            </a:extLst>
          </p:cNvPr>
          <p:cNvGrpSpPr/>
          <p:nvPr/>
        </p:nvGrpSpPr>
        <p:grpSpPr>
          <a:xfrm>
            <a:off x="7479785" y="636272"/>
            <a:ext cx="4550289" cy="5806563"/>
            <a:chOff x="7479785" y="390424"/>
            <a:chExt cx="4550289" cy="605241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E613B5C-430D-8B51-DD08-41051521B74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68259" y="714305"/>
              <a:ext cx="0" cy="60615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DA8B129-2F7B-796C-3133-78D8E32D72B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49210" y="4901296"/>
              <a:ext cx="0" cy="60615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65746B7-EE03-F6A6-AA5E-7E8E6E7A357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72797" y="1838255"/>
              <a:ext cx="0" cy="60615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5ADF64-E707-C9B5-F4AC-477DEB3F0672}"/>
                    </a:ext>
                  </a:extLst>
                </p:cNvPr>
                <p:cNvSpPr txBox="1"/>
                <p:nvPr/>
              </p:nvSpPr>
              <p:spPr>
                <a:xfrm>
                  <a:off x="8712850" y="390424"/>
                  <a:ext cx="2091768" cy="461665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𝑖𝑑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B5ADF64-E707-C9B5-F4AC-477DEB3F0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2850" y="390424"/>
                  <a:ext cx="2091768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667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Shape">
                  <a:extLst>
                    <a:ext uri="{FF2B5EF4-FFF2-40B4-BE49-F238E27FC236}">
                      <a16:creationId xmlns:a16="http://schemas.microsoft.com/office/drawing/2014/main" id="{8E0FCD4B-09E2-247D-10E4-92C3F8732DB7}"/>
                    </a:ext>
                  </a:extLst>
                </p:cNvPr>
                <p:cNvSpPr/>
                <p:nvPr/>
              </p:nvSpPr>
              <p:spPr>
                <a:xfrm>
                  <a:off x="7868128" y="5539365"/>
                  <a:ext cx="3690625" cy="90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38100" tIns="38100" rIns="38100" bIns="3810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sz="2400"/>
                        <m:t>xtract</m:t>
                      </m:r>
                    </m:oMath>
                  </a14:m>
                  <a:r>
                    <a:rPr lang="en-US" sz="2400" dirty="0"/>
                    <a:t> control laws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sz="2400" b="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0" i="1" smtClean="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30" name="Shape">
                  <a:extLst>
                    <a:ext uri="{FF2B5EF4-FFF2-40B4-BE49-F238E27FC236}">
                      <a16:creationId xmlns:a16="http://schemas.microsoft.com/office/drawing/2014/main" id="{8E0FCD4B-09E2-247D-10E4-92C3F8732D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8128" y="5539365"/>
                  <a:ext cx="3690625" cy="9034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836" y="0"/>
                      </a:moveTo>
                      <a:lnTo>
                        <a:pt x="18764" y="0"/>
                      </a:lnTo>
                      <a:cubicBezTo>
                        <a:pt x="20329" y="0"/>
                        <a:pt x="21600" y="4839"/>
                        <a:pt x="21600" y="10800"/>
                      </a:cubicBezTo>
                      <a:lnTo>
                        <a:pt x="21600" y="10800"/>
                      </a:lnTo>
                      <a:cubicBezTo>
                        <a:pt x="21600" y="16761"/>
                        <a:pt x="20329" y="21600"/>
                        <a:pt x="18764" y="21600"/>
                      </a:cubicBezTo>
                      <a:lnTo>
                        <a:pt x="2836" y="21600"/>
                      </a:lnTo>
                      <a:cubicBezTo>
                        <a:pt x="1271" y="21600"/>
                        <a:pt x="0" y="16761"/>
                        <a:pt x="0" y="10800"/>
                      </a:cubicBezTo>
                      <a:lnTo>
                        <a:pt x="0" y="10800"/>
                      </a:lnTo>
                      <a:cubicBezTo>
                        <a:pt x="0" y="4839"/>
                        <a:pt x="1271" y="0"/>
                        <a:pt x="2836" y="0"/>
                      </a:cubicBezTo>
                      <a:close/>
                    </a:path>
                  </a:pathLst>
                </a:custGeom>
                <a:blipFill>
                  <a:blip r:embed="rId10"/>
                  <a:stretch>
                    <a:fillRect t="-3521"/>
                  </a:stretch>
                </a:blipFill>
                <a:ln w="12700">
                  <a:miter lim="400000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E565CFF-629C-8881-DB4B-DBC0EEDCFBF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749210" y="3330646"/>
              <a:ext cx="0" cy="60615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8EB16B-D28C-E63D-169D-A91B196FC585}"/>
                </a:ext>
              </a:extLst>
            </p:cNvPr>
            <p:cNvGrpSpPr/>
            <p:nvPr/>
          </p:nvGrpSpPr>
          <p:grpSpPr>
            <a:xfrm>
              <a:off x="7622063" y="4027565"/>
              <a:ext cx="4254293" cy="1050798"/>
              <a:chOff x="6993678" y="1416660"/>
              <a:chExt cx="4254293" cy="110961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A1DFCFE-0BE5-6E1C-A9D7-639F0F1729A1}"/>
                  </a:ext>
                </a:extLst>
              </p:cNvPr>
              <p:cNvSpPr/>
              <p:nvPr/>
            </p:nvSpPr>
            <p:spPr>
              <a:xfrm>
                <a:off x="6993678" y="1416660"/>
                <a:ext cx="4254293" cy="110961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270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EB513A0-8C01-504B-972D-DE92FAACA1D4}"/>
                      </a:ext>
                    </a:extLst>
                  </p:cNvPr>
                  <p:cNvSpPr txBox="1"/>
                  <p:nvPr/>
                </p:nvSpPr>
                <p:spPr>
                  <a:xfrm>
                    <a:off x="7026707" y="1551140"/>
                    <a:ext cx="4168657" cy="812512"/>
                  </a:xfrm>
                  <a:prstGeom prst="rect">
                    <a:avLst/>
                  </a:prstGeom>
                  <a:noFill/>
                </p:spPr>
                <p:txBody>
                  <a:bodyPr wrap="square" lIns="0" rIns="0" rtlCol="0" anchor="b">
                    <a:spAutoFit/>
                  </a:bodyPr>
                  <a:lstStyle/>
                  <a:p>
                    <a:pPr algn="ctr"/>
                    <a:r>
                      <a:rPr lang="en-US" sz="2400" b="1" dirty="0">
                        <a:cs typeface="Times New Roman" panose="02020603050405020304" pitchFamily="18" charset="0"/>
                      </a:rPr>
                      <a:t>SMC Approach</a:t>
                    </a:r>
                  </a:p>
                  <a:p>
                    <a:pPr algn="ctr"/>
                    <a:r>
                      <a:rPr lang="en-US" sz="2000" dirty="0">
                        <a:cs typeface="Times New Roman" panose="02020603050405020304" pitchFamily="18" charset="0"/>
                      </a:rPr>
                      <a:t>(</a:t>
                    </a:r>
                    <a:r>
                      <a:rPr lang="fr-FR" sz="2000" dirty="0" err="1">
                        <a:cs typeface="Times New Roman" panose="02020603050405020304" pitchFamily="18" charset="0"/>
                      </a:rPr>
                      <a:t>Find</a:t>
                    </a:r>
                    <a:r>
                      <a:rPr lang="fr-FR" sz="2000" dirty="0"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fr-FR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2000" dirty="0">
                        <a:cs typeface="Times New Roman" panose="02020603050405020304" pitchFamily="18" charset="0"/>
                      </a:rPr>
                      <a:t> </a:t>
                    </a:r>
                    <a:r>
                      <a:rPr lang="fr-FR" sz="2000" dirty="0" err="1">
                        <a:cs typeface="Times New Roman" panose="02020603050405020304" pitchFamily="18" charset="0"/>
                      </a:rPr>
                      <a:t>such</a:t>
                    </a:r>
                    <a:r>
                      <a:rPr lang="fr-FR" sz="2000" dirty="0">
                        <a:cs typeface="Times New Roman" panose="02020603050405020304" pitchFamily="18" charset="0"/>
                      </a:rPr>
                      <a:t> </a:t>
                    </a:r>
                    <a:r>
                      <a:rPr lang="fr-FR" sz="2000" dirty="0" err="1">
                        <a:cs typeface="Times New Roman" panose="02020603050405020304" pitchFamily="18" charset="0"/>
                      </a:rPr>
                      <a:t>that</a:t>
                    </a:r>
                    <a:r>
                      <a:rPr lang="fr-FR" sz="2000" dirty="0">
                        <a:cs typeface="Times New Roman" panose="02020603050405020304" pitchFamily="18" charset="0"/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fr-FR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oMath>
                    </a14:m>
                    <a:r>
                      <a:rPr lang="en-US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en-US" sz="2000" b="1" noProof="1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1EB513A0-8C01-504B-972D-DE92FAACA1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26707" y="1551140"/>
                    <a:ext cx="4168657" cy="81251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9917" b="-148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6E987E5-FB3D-C120-955F-DCEC3B1D0A28}"/>
                    </a:ext>
                  </a:extLst>
                </p:cNvPr>
                <p:cNvSpPr txBox="1"/>
                <p:nvPr/>
              </p:nvSpPr>
              <p:spPr>
                <a:xfrm>
                  <a:off x="7479785" y="2434699"/>
                  <a:ext cx="4550289" cy="103086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b">
                  <a:spAutoFit/>
                </a:bodyPr>
                <a:lstStyle>
                  <a:defPPr>
                    <a:defRPr lang="en-US"/>
                  </a:defPPr>
                  <a:lvl1pPr>
                    <a:defRPr sz="2400" i="1"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Calibri" panose="020F0502020204030204" pitchFamily="34" charset="0"/>
                                  </a:rPr>
                                  <m:t>2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Calibri" panose="020F0502020204030204" pitchFamily="34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Calibri" panose="020F0502020204030204" pitchFamily="34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sSup>
                          <m:sSup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32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𝛤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6E987E5-FB3D-C120-955F-DCEC3B1D0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785" y="2434699"/>
                  <a:ext cx="4550289" cy="103086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DF3AA0-1639-45CC-E091-B6EAE82817A6}"/>
                    </a:ext>
                  </a:extLst>
                </p:cNvPr>
                <p:cNvSpPr txBox="1"/>
                <p:nvPr/>
              </p:nvSpPr>
              <p:spPr>
                <a:xfrm>
                  <a:off x="8667556" y="1350553"/>
                  <a:ext cx="2091768" cy="57342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lIns="0" rIns="0" rtlCol="0" anchor="b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32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32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8DF3AA0-1639-45CC-E091-B6EAE82817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7556" y="1350553"/>
                  <a:ext cx="2091768" cy="57342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80FCD8-86A0-7541-D727-E50FBE950785}"/>
                  </a:ext>
                </a:extLst>
              </p:cNvPr>
              <p:cNvSpPr txBox="1"/>
              <p:nvPr/>
            </p:nvSpPr>
            <p:spPr>
              <a:xfrm>
                <a:off x="-1658226" y="3504505"/>
                <a:ext cx="65674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380FCD8-86A0-7541-D727-E50FBE950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8226" y="3504505"/>
                <a:ext cx="6567486" cy="461665"/>
              </a:xfrm>
              <a:prstGeom prst="rect">
                <a:avLst/>
              </a:prstGeom>
              <a:blipFill>
                <a:blip r:embed="rId1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09F510-B390-04EC-CE21-4854D315B0A4}"/>
                  </a:ext>
                </a:extLst>
              </p:cNvPr>
              <p:cNvSpPr txBox="1"/>
              <p:nvPr/>
            </p:nvSpPr>
            <p:spPr>
              <a:xfrm>
                <a:off x="-1553570" y="4629730"/>
                <a:ext cx="6943724" cy="84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libri" panose="020F0502020204030204" pitchFamily="34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libri" panose="020F050202020403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𝛤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609F510-B390-04EC-CE21-4854D315B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53570" y="4629730"/>
                <a:ext cx="6943724" cy="848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A17CB5-948B-764C-B678-2102CAA941FA}"/>
                  </a:ext>
                </a:extLst>
              </p:cNvPr>
              <p:cNvSpPr txBox="1"/>
              <p:nvPr/>
            </p:nvSpPr>
            <p:spPr>
              <a:xfrm>
                <a:off x="104776" y="5762971"/>
                <a:ext cx="4291012" cy="4604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ffectLst/>
                    <a:cs typeface="Calibri" panose="020F0502020204030204" pitchFamily="34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  <a:cs typeface="Calibri" panose="020F0502020204030204" pitchFamily="34" charset="0"/>
                                  </a:rPr>
                                  <m:t>𝛤</m:t>
                                </m:r>
                              </m:e>
                            </m:acc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SimSun" panose="02010600030101010101" pitchFamily="2" charset="-122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1A17CB5-948B-764C-B678-2102CAA941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6" y="5762971"/>
                <a:ext cx="4291012" cy="460447"/>
              </a:xfrm>
              <a:prstGeom prst="rect">
                <a:avLst/>
              </a:prstGeom>
              <a:blipFill>
                <a:blip r:embed="rId16"/>
                <a:stretch>
                  <a:fillRect l="-1420" t="-1316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5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92FC1F3-75B5-7A02-DD68-2E495C90B9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919133"/>
                  </p:ext>
                </p:extLst>
              </p:nvPr>
            </p:nvGraphicFramePr>
            <p:xfrm>
              <a:off x="372428" y="1351247"/>
              <a:ext cx="11524298" cy="43438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948">
                      <a:extLst>
                        <a:ext uri="{9D8B030D-6E8A-4147-A177-3AD203B41FA5}">
                          <a16:colId xmlns:a16="http://schemas.microsoft.com/office/drawing/2014/main" val="1896527850"/>
                        </a:ext>
                      </a:extLst>
                    </a:gridCol>
                    <a:gridCol w="895350">
                      <a:extLst>
                        <a:ext uri="{9D8B030D-6E8A-4147-A177-3AD203B41FA5}">
                          <a16:colId xmlns:a16="http://schemas.microsoft.com/office/drawing/2014/main" val="239337071"/>
                        </a:ext>
                      </a:extLst>
                    </a:gridCol>
                  </a:tblGrid>
                  <a:tr h="122203">
                    <a:tc>
                      <a:txBody>
                        <a:bodyPr/>
                        <a:lstStyle/>
                        <a:p>
                          <a:pPr marL="0" marR="0" lvl="0" indent="18288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</m:den>
                                </m:f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</m:e>
                                </m:d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12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 smtClean="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𝟒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𝛤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  <m:r>
                                      <a:rPr lang="fr-FR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6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indent="18288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762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204835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indent="18288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𝜑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9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  <m:sup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bar>
                                      <m:barPr>
                                        <m:pos m:val="top"/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𝛺</m:t>
                                        </m:r>
                                      </m:e>
                                    </m:ba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 smtClean="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𝛤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fr-FR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07317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18288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𝜃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  <m:bar>
                                  <m:barPr>
                                    <m:pos m:val="top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𝛺</m:t>
                                    </m:r>
                                  </m:e>
                                </m:ba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𝑒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𝒂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accent3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𝑠𝑖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g</m:t>
                                </m:r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  <m:d>
                                  <m:d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  <a:p>
                          <a:pPr marL="0" marR="0" indent="18288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877418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marL="0" marR="0" indent="18288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begChr m:val="["/>
                                    <m:endChr m:val="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̈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𝜓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𝑑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</m:e>
                                </m:d>
                                <m:d>
                                  <m:dPr>
                                    <m:begChr m:val=""/>
                                    <m:endChr m:val="]"/>
                                    <m:ctrlP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7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8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9</m:t>
                                        </m:r>
                                      </m:sub>
                                      <m:sup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̇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𝑒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 smtClean="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accent3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𝒇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𝒂</m:t>
                                        </m:r>
                                        <m:r>
                                          <a:rPr lang="en-US" sz="2400" b="1" i="1" kern="1200">
                                            <a:solidFill>
                                              <a:schemeClr val="accent3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𝛤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r>
                                      <a:rPr lang="fr-FR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𝑠𝑖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g</m:t>
                                    </m:r>
                                    <m:r>
                                      <a:rPr lang="en-US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d>
                                      <m:dPr>
                                        <m:ctrlPr>
                                          <a:rPr lang="en-US" sz="2400" b="1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𝑠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6466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92FC1F3-75B5-7A02-DD68-2E495C90B9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919133"/>
                  </p:ext>
                </p:extLst>
              </p:nvPr>
            </p:nvGraphicFramePr>
            <p:xfrm>
              <a:off x="372428" y="1351247"/>
              <a:ext cx="11524298" cy="434384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628948">
                      <a:extLst>
                        <a:ext uri="{9D8B030D-6E8A-4147-A177-3AD203B41FA5}">
                          <a16:colId xmlns:a16="http://schemas.microsoft.com/office/drawing/2014/main" val="1896527850"/>
                        </a:ext>
                      </a:extLst>
                    </a:gridCol>
                    <a:gridCol w="895350">
                      <a:extLst>
                        <a:ext uri="{9D8B030D-6E8A-4147-A177-3AD203B41FA5}">
                          <a16:colId xmlns:a16="http://schemas.microsoft.com/office/drawing/2014/main" val="239337071"/>
                        </a:ext>
                      </a:extLst>
                    </a:gridCol>
                  </a:tblGrid>
                  <a:tr h="10520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8429" b="-3127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762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3204835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82381" r="-8429" b="-1576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4073173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95408" r="-8429" b="-688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877418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428889" r="-8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6466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C3413CA-AAEE-C52C-CA56-6E92EE429DD2}"/>
              </a:ext>
            </a:extLst>
          </p:cNvPr>
          <p:cNvSpPr txBox="1"/>
          <p:nvPr/>
        </p:nvSpPr>
        <p:spPr>
          <a:xfrm>
            <a:off x="0" y="667435"/>
            <a:ext cx="119348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ea typeface="Times New Roman" panose="02020603050405020304" pitchFamily="18" charset="0"/>
              </a:rPr>
              <a:t>The synthesized stabilizing control laws are as described in the following:</a:t>
            </a:r>
            <a:endParaRPr lang="en-US" sz="2400" dirty="0">
              <a:effectLst/>
              <a:ea typeface="Times New Roman" panose="02020603050405020304" pitchFamily="18" charset="0"/>
            </a:endParaRPr>
          </a:p>
        </p:txBody>
      </p:sp>
      <p:graphicFrame>
        <p:nvGraphicFramePr>
          <p:cNvPr id="14" name="Diagramme 2">
            <a:extLst>
              <a:ext uri="{FF2B5EF4-FFF2-40B4-BE49-F238E27FC236}">
                <a16:creationId xmlns:a16="http://schemas.microsoft.com/office/drawing/2014/main" id="{C53CA67D-1232-9626-1D48-691BAEB17583}"/>
              </a:ext>
            </a:extLst>
          </p:cNvPr>
          <p:cNvGraphicFramePr/>
          <p:nvPr/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2B15A4BF-37FC-2473-4D57-2C34BD137E5E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03A5A1-875F-8718-1AD4-CE40C17E6B1A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Graphic 11">
              <a:extLst>
                <a:ext uri="{FF2B5EF4-FFF2-40B4-BE49-F238E27FC236}">
                  <a16:creationId xmlns:a16="http://schemas.microsoft.com/office/drawing/2014/main" id="{9ACE0AF3-4E58-B8EF-52A0-6161976FF197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53998A6-9F7C-A44E-535B-863E3C22784B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C7EB3A7-59EE-3FA4-1DAA-0576ABD38053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21930A-62D6-32A8-1F18-1D93FA2AE503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002C1A7-77BC-6415-ACA6-2CA7A4D4B063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9D625CC-355C-FB8A-4246-12F90BD83F62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B289545-A8CD-0699-B958-39691C80A2A1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A475016-A8B6-3989-0245-C16311B3647D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C7179A-370F-9BAE-46DF-29FE2D0FA2B9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2740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5839794" y="400514"/>
            <a:ext cx="339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cs typeface="Arial" pitchFamily="34" charset="0"/>
              </a:rPr>
              <a:t>Outline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A84F1B-F45F-0D8A-F376-B933974FA1C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r="6644"/>
          <a:stretch>
            <a:fillRect/>
          </a:stretch>
        </p:blipFill>
        <p:spPr>
          <a:xfrm>
            <a:off x="1" y="0"/>
            <a:ext cx="5410199" cy="6858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A8403-A34B-C30D-E2BB-D768BB0C321B}"/>
              </a:ext>
            </a:extLst>
          </p:cNvPr>
          <p:cNvSpPr txBox="1"/>
          <p:nvPr/>
        </p:nvSpPr>
        <p:spPr>
          <a:xfrm>
            <a:off x="5065359" y="1427820"/>
            <a:ext cx="7288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Quadrotor Nonlinear Dynamical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F612E-A6D5-A5B5-4468-6147EC50727B}"/>
              </a:ext>
            </a:extLst>
          </p:cNvPr>
          <p:cNvSpPr txBox="1"/>
          <p:nvPr/>
        </p:nvSpPr>
        <p:spPr>
          <a:xfrm>
            <a:off x="5028596" y="2489250"/>
            <a:ext cx="621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Nonlinear adaptive observer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C2892-9C97-4A84-56DA-5DFFBF4D54E2}"/>
              </a:ext>
            </a:extLst>
          </p:cNvPr>
          <p:cNvSpPr txBox="1"/>
          <p:nvPr/>
        </p:nvSpPr>
        <p:spPr>
          <a:xfrm>
            <a:off x="5065359" y="3319620"/>
            <a:ext cx="70599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cs typeface="Arial" pitchFamily="34" charset="0"/>
              </a:rPr>
              <a:t>Quadrotor FTC in presence of Actuator Faults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4084E-3D7F-BB16-BB9E-40FE42C92F19}"/>
              </a:ext>
            </a:extLst>
          </p:cNvPr>
          <p:cNvGrpSpPr/>
          <p:nvPr/>
        </p:nvGrpSpPr>
        <p:grpSpPr>
          <a:xfrm>
            <a:off x="4564922" y="4532790"/>
            <a:ext cx="6715146" cy="584775"/>
            <a:chOff x="4631597" y="4348622"/>
            <a:chExt cx="6715146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0568C-AEB7-D824-4092-FEF68F787EF7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6B772-4F8D-EFB3-4D57-972D996F1648}"/>
                </a:ext>
              </a:extLst>
            </p:cNvPr>
            <p:cNvSpPr txBox="1"/>
            <p:nvPr/>
          </p:nvSpPr>
          <p:spPr>
            <a:xfrm>
              <a:off x="5136443" y="4348622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cs typeface="Arial" pitchFamily="34" charset="0"/>
                </a:rPr>
                <a:t>Simulation Results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2BC457-2CFD-F47B-3021-7B359C75B292}"/>
              </a:ext>
            </a:extLst>
          </p:cNvPr>
          <p:cNvGrpSpPr/>
          <p:nvPr/>
        </p:nvGrpSpPr>
        <p:grpSpPr>
          <a:xfrm>
            <a:off x="4564922" y="5571600"/>
            <a:ext cx="6715146" cy="584775"/>
            <a:chOff x="4631597" y="4342875"/>
            <a:chExt cx="6715146" cy="5847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EA85A-4308-1169-4160-B699983B0F36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945667-653E-8925-C56F-6E7C95AF069A}"/>
                </a:ext>
              </a:extLst>
            </p:cNvPr>
            <p:cNvSpPr txBox="1"/>
            <p:nvPr/>
          </p:nvSpPr>
          <p:spPr>
            <a:xfrm>
              <a:off x="5136443" y="434287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58CE990B-D0BB-22ED-7B6E-6A40D33DA16E}"/>
              </a:ext>
            </a:extLst>
          </p:cNvPr>
          <p:cNvSpPr/>
          <p:nvPr/>
        </p:nvSpPr>
        <p:spPr>
          <a:xfrm rot="5400000">
            <a:off x="4528346" y="2542149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E5B126BE-7905-CA24-6210-0797634A94C4}"/>
              </a:ext>
            </a:extLst>
          </p:cNvPr>
          <p:cNvSpPr/>
          <p:nvPr/>
        </p:nvSpPr>
        <p:spPr>
          <a:xfrm rot="5400000">
            <a:off x="4532733" y="1427820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222F5E-AC69-EBFD-64FE-CDCF061C6BFE}"/>
              </a:ext>
            </a:extLst>
          </p:cNvPr>
          <p:cNvSpPr txBox="1"/>
          <p:nvPr/>
        </p:nvSpPr>
        <p:spPr>
          <a:xfrm>
            <a:off x="5756417" y="6452253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3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2000" b="1" dirty="0">
              <a:solidFill>
                <a:schemeClr val="accent3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Chevron 2">
            <a:extLst>
              <a:ext uri="{FF2B5EF4-FFF2-40B4-BE49-F238E27FC236}">
                <a16:creationId xmlns:a16="http://schemas.microsoft.com/office/drawing/2014/main" id="{A9C5C60C-3EAE-550B-5BA5-AFC058F5E88B}"/>
              </a:ext>
            </a:extLst>
          </p:cNvPr>
          <p:cNvSpPr/>
          <p:nvPr/>
        </p:nvSpPr>
        <p:spPr>
          <a:xfrm rot="5400000">
            <a:off x="4566446" y="3543414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6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B86FDC-B016-6C34-6766-31AAB9BD97C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07347" y="727284"/>
                <a:ext cx="11991559" cy="2213747"/>
              </a:xfrm>
            </p:spPr>
            <p:txBody>
              <a:bodyPr>
                <a:noAutofit/>
              </a:bodyPr>
              <a:lstStyle/>
              <a:p>
                <a:pPr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Calibri (Body)"/>
                  </a:rPr>
                  <a:t>We executed simulations in MATLAB/SIMULINK® environment. </a:t>
                </a:r>
              </a:p>
              <a:p>
                <a:pPr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Calibri (Body)"/>
                  </a:rPr>
                  <a:t>The quadrotor object of our study is the </a:t>
                </a:r>
                <a:r>
                  <a:rPr lang="en-GB" sz="2400" dirty="0" err="1">
                    <a:latin typeface="Calibri (Body)"/>
                  </a:rPr>
                  <a:t>Draganfly</a:t>
                </a:r>
                <a:r>
                  <a:rPr lang="en-GB" sz="2400" dirty="0">
                    <a:latin typeface="Calibri (Body)"/>
                  </a:rPr>
                  <a:t> IV, manufactured by </a:t>
                </a:r>
                <a:r>
                  <a:rPr lang="en-GB" sz="2400" dirty="0" err="1">
                    <a:latin typeface="Calibri (Body)"/>
                  </a:rPr>
                  <a:t>Draganfly</a:t>
                </a:r>
                <a:r>
                  <a:rPr lang="en-GB" sz="2400" dirty="0">
                    <a:latin typeface="Calibri (Body)"/>
                  </a:rPr>
                  <a:t> Innovations.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latin typeface="Calibri (Body)"/>
                  </a:rPr>
                  <a:t>Two actuator faults related </a:t>
                </a:r>
                <a:r>
                  <a:rPr lang="en-GB" sz="2400" dirty="0">
                    <a:effectLst/>
                    <a:latin typeface="Calibri (Body)"/>
                    <a:ea typeface="Times New Roman" panose="02020603050405020304" pitchFamily="18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𝜑</m:t>
                    </m:r>
                    <m:r>
                      <a:rPr lang="fr-FR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fr-FR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and</m:t>
                    </m:r>
                    <m:r>
                      <a:rPr lang="fr-FR" sz="24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GB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𝑧</m:t>
                    </m:r>
                  </m:oMath>
                </a14:m>
                <a:r>
                  <a:rPr lang="en-GB" sz="2400" dirty="0">
                    <a:effectLst/>
                    <a:latin typeface="Calibri (Body)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effectLst/>
                    <a:latin typeface="Calibri (Body)"/>
                    <a:ea typeface="Times New Roman" panose="02020603050405020304" pitchFamily="18" charset="0"/>
                  </a:rPr>
                  <a:t> are introduced. </a:t>
                </a:r>
              </a:p>
              <a:p>
                <a:pPr marL="0" marR="0" indent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effectLst/>
                  <a:latin typeface="Calibri (Body)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B86FDC-B016-6C34-6766-31AAB9BD9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07347" y="727284"/>
                <a:ext cx="11991559" cy="2213747"/>
              </a:xfrm>
              <a:blipFill>
                <a:blip r:embed="rId3"/>
                <a:stretch>
                  <a:fillRect l="-712" r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16F1D65-D5E6-5480-5C50-AD7584ED3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73" y="2451329"/>
            <a:ext cx="10045102" cy="3919875"/>
          </a:xfrm>
          <a:prstGeom prst="rect">
            <a:avLst/>
          </a:prstGeom>
        </p:spPr>
      </p:pic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C20A8612-86A8-2B1D-A4A0-2A285C5811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24609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5BD03E1-57F9-477D-2F07-E53F8296987A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653331-1074-C3BA-E247-E67BC9D067C5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49E15449-FAFA-C0BE-35A1-051F3EBDCB35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441DD4A-09D7-033A-3DDC-48C850DCD004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7673184-4473-E181-68B4-40651146146C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05F72B1-C859-8B12-C1F6-EF6FD3909B3B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EDB82B-26C6-5ED1-919E-747DAD95C57A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1203C43-282E-078C-28C9-71427E4D217A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21B22E6-56F9-F7A5-E279-244C14BCE350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2FC626F-DFB0-6DC4-3FF0-14910B6B9389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0AA77-32F1-201B-E19A-FF6EE893DFB5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499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2FEE75-9CA9-D2A8-B538-24D44777CE77}"/>
              </a:ext>
            </a:extLst>
          </p:cNvPr>
          <p:cNvSpPr txBox="1"/>
          <p:nvPr/>
        </p:nvSpPr>
        <p:spPr>
          <a:xfrm>
            <a:off x="107347" y="1192402"/>
            <a:ext cx="119773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 (Body)"/>
                <a:ea typeface="Times New Roman" panose="02020603050405020304" pitchFamily="18" charset="0"/>
              </a:rPr>
              <a:t>The estimated states converge to the real ones accurately before and after the fault occurrence</a:t>
            </a:r>
            <a:r>
              <a:rPr lang="en-GB" sz="2400" dirty="0">
                <a:latin typeface="Calibri (Body)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F1ACFB-D48E-E466-4936-EA3A2C6C9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347" y="691841"/>
            <a:ext cx="11544951" cy="439736"/>
          </a:xfrm>
        </p:spPr>
        <p:txBody>
          <a:bodyPr/>
          <a:lstStyle/>
          <a:p>
            <a:r>
              <a:rPr lang="fr-FR" dirty="0"/>
              <a:t>A. States estimation</a:t>
            </a:r>
            <a:endParaRPr lang="en-US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E2237EAE-B0B8-0F12-AD73-9A9BFBB67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7432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1E1FC15B-CC8B-F32A-5439-61905CD68BAF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62B144-5502-6D7D-4A5C-08E14C2BCE32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aphic 11">
              <a:extLst>
                <a:ext uri="{FF2B5EF4-FFF2-40B4-BE49-F238E27FC236}">
                  <a16:creationId xmlns:a16="http://schemas.microsoft.com/office/drawing/2014/main" id="{E3C84225-03E6-0E9E-BAA2-7F1B636A9E92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55A1A18-BD8F-1616-5002-DE80E6A9178D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59E88B-66B8-822A-740D-0145005DEB85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551D0A4-B15B-91CE-E8A2-E9E42FB6C581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8EC5DB3-6DD0-CF26-3F1A-076B62C26394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9EEA68-1DC8-3083-7B4B-61D3F8A816FB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1A4576C-869C-BBD8-E782-CBBB729F6755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7EEF3BA-CB42-A9E4-3590-A5355575D50E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E424F-2EBD-8054-20B3-9B154D7FCCD0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C79C90-BCE3-BF59-B606-265FC8978D15}"/>
              </a:ext>
            </a:extLst>
          </p:cNvPr>
          <p:cNvSpPr txBox="1"/>
          <p:nvPr/>
        </p:nvSpPr>
        <p:spPr>
          <a:xfrm>
            <a:off x="2391855" y="6191509"/>
            <a:ext cx="78926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Fig.  2. Trajectories over roll (</a:t>
            </a:r>
            <a:r>
              <a:rPr lang="fr-FR" dirty="0"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𝜑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), pitch (</a:t>
            </a:r>
            <a:r>
              <a:rPr lang="fr-FR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θ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), yaw angle (</a:t>
            </a:r>
            <a:r>
              <a:rPr lang="fr-FR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ψ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), and altitude (z)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A6D0396-D622-E0D0-1FF0-7BF5C84D9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680" y="2029772"/>
            <a:ext cx="7155010" cy="422790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65EE6C6C-07D2-57BC-0DD5-37DE5BC6E092}"/>
              </a:ext>
            </a:extLst>
          </p:cNvPr>
          <p:cNvGrpSpPr/>
          <p:nvPr/>
        </p:nvGrpSpPr>
        <p:grpSpPr>
          <a:xfrm>
            <a:off x="3770034" y="1698375"/>
            <a:ext cx="6496050" cy="369332"/>
            <a:chOff x="4160559" y="1688850"/>
            <a:chExt cx="6496050" cy="36933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C65AB8-BBC6-2750-0F1A-2DB338E042F3}"/>
                </a:ext>
              </a:extLst>
            </p:cNvPr>
            <p:cNvCxnSpPr/>
            <p:nvPr/>
          </p:nvCxnSpPr>
          <p:spPr>
            <a:xfrm>
              <a:off x="4160559" y="1877968"/>
              <a:ext cx="60329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7CB391-0262-CB35-291A-8122E3FB62B6}"/>
                </a:ext>
              </a:extLst>
            </p:cNvPr>
            <p:cNvCxnSpPr/>
            <p:nvPr/>
          </p:nvCxnSpPr>
          <p:spPr>
            <a:xfrm>
              <a:off x="6151284" y="1887784"/>
              <a:ext cx="60329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B2916-90D4-71C2-6E77-60A1B9410174}"/>
                </a:ext>
              </a:extLst>
            </p:cNvPr>
            <p:cNvSpPr txBox="1"/>
            <p:nvPr/>
          </p:nvSpPr>
          <p:spPr>
            <a:xfrm>
              <a:off x="4706707" y="1688850"/>
              <a:ext cx="237172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Desired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5865E3-68E4-D0A5-5F30-DD6F2485249A}"/>
                </a:ext>
              </a:extLst>
            </p:cNvPr>
            <p:cNvSpPr txBox="1"/>
            <p:nvPr/>
          </p:nvSpPr>
          <p:spPr>
            <a:xfrm>
              <a:off x="6716482" y="1688850"/>
              <a:ext cx="180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Traditional SMC </a:t>
              </a:r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C31D3B-E8A6-4E01-E070-8BB7E3493442}"/>
                </a:ext>
              </a:extLst>
            </p:cNvPr>
            <p:cNvCxnSpPr/>
            <p:nvPr/>
          </p:nvCxnSpPr>
          <p:spPr>
            <a:xfrm>
              <a:off x="8342034" y="1877968"/>
              <a:ext cx="603298" cy="0"/>
            </a:xfrm>
            <a:prstGeom prst="line">
              <a:avLst/>
            </a:prstGeom>
            <a:ln w="38100">
              <a:solidFill>
                <a:srgbClr val="FF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C8B6F9-3A00-C3C5-C948-1D154737F48C}"/>
                </a:ext>
              </a:extLst>
            </p:cNvPr>
            <p:cNvSpPr txBox="1"/>
            <p:nvPr/>
          </p:nvSpPr>
          <p:spPr>
            <a:xfrm>
              <a:off x="8850082" y="1688850"/>
              <a:ext cx="180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FTC-SMC </a:t>
              </a:r>
              <a:endParaRPr lang="en-US" dirty="0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70298497-189A-76F4-95B4-E4A4AA8572C5}"/>
              </a:ext>
            </a:extLst>
          </p:cNvPr>
          <p:cNvSpPr/>
          <p:nvPr/>
        </p:nvSpPr>
        <p:spPr>
          <a:xfrm>
            <a:off x="4316182" y="2152651"/>
            <a:ext cx="932093" cy="100965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5F8FF53-A550-C991-ADED-AEF5A0B8A26E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601683" y="2657476"/>
            <a:ext cx="1714499" cy="10117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225D0965-6F90-A8FF-841F-CA4D1B17BE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98432"/>
            <a:ext cx="2552700" cy="178413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1DB06FFB-30E1-8845-380F-2A6B459F9CF6}"/>
              </a:ext>
            </a:extLst>
          </p:cNvPr>
          <p:cNvSpPr/>
          <p:nvPr/>
        </p:nvSpPr>
        <p:spPr>
          <a:xfrm>
            <a:off x="7755385" y="5096915"/>
            <a:ext cx="1017140" cy="68625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812EB1-D399-D918-7D1D-4CAB147E113A}"/>
              </a:ext>
            </a:extLst>
          </p:cNvPr>
          <p:cNvCxnSpPr>
            <a:cxnSpLocks/>
          </p:cNvCxnSpPr>
          <p:nvPr/>
        </p:nvCxnSpPr>
        <p:spPr>
          <a:xfrm>
            <a:off x="8772525" y="5457826"/>
            <a:ext cx="1219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231A49F-9FDA-A0FF-91C1-E7814AAB5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643" y="4825078"/>
            <a:ext cx="2121556" cy="12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4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72FEE75-9CA9-D2A8-B538-24D44777CE77}"/>
              </a:ext>
            </a:extLst>
          </p:cNvPr>
          <p:cNvSpPr txBox="1"/>
          <p:nvPr/>
        </p:nvSpPr>
        <p:spPr>
          <a:xfrm>
            <a:off x="107347" y="1192402"/>
            <a:ext cx="119773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effectLst/>
                <a:latin typeface="Calibri (Body)"/>
                <a:ea typeface="Times New Roman" panose="02020603050405020304" pitchFamily="18" charset="0"/>
              </a:rPr>
              <a:t>The estimated states converge to the real ones accurately before and after the fault occurrence</a:t>
            </a:r>
            <a:r>
              <a:rPr lang="en-GB" sz="2400" dirty="0">
                <a:latin typeface="Calibri (Body)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8F1ACFB-D48E-E466-4936-EA3A2C6C96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7347" y="691841"/>
            <a:ext cx="11544951" cy="439736"/>
          </a:xfrm>
        </p:spPr>
        <p:txBody>
          <a:bodyPr/>
          <a:lstStyle/>
          <a:p>
            <a:r>
              <a:rPr lang="fr-FR" dirty="0"/>
              <a:t>A. States estimation</a:t>
            </a:r>
            <a:endParaRPr lang="en-US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E2237EAE-B0B8-0F12-AD73-9A9BFBB670C8}"/>
              </a:ext>
            </a:extLst>
          </p:cNvPr>
          <p:cNvGraphicFramePr/>
          <p:nvPr/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1E1FC15B-CC8B-F32A-5439-61905CD68BAF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B62B144-5502-6D7D-4A5C-08E14C2BCE32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8" name="Graphic 11">
              <a:extLst>
                <a:ext uri="{FF2B5EF4-FFF2-40B4-BE49-F238E27FC236}">
                  <a16:creationId xmlns:a16="http://schemas.microsoft.com/office/drawing/2014/main" id="{E3C84225-03E6-0E9E-BAA2-7F1B636A9E92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55A1A18-BD8F-1616-5002-DE80E6A9178D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D59E88B-66B8-822A-740D-0145005DEB85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551D0A4-B15B-91CE-E8A2-E9E42FB6C581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8EC5DB3-6DD0-CF26-3F1A-076B62C26394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9EEA68-1DC8-3083-7B4B-61D3F8A816FB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1A4576C-869C-BBD8-E782-CBBB729F6755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7EEF3BA-CB42-A9E4-3590-A5355575D50E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DE424F-2EBD-8054-20B3-9B154D7FCCD0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BC79C90-BCE3-BF59-B606-265FC8978D15}"/>
              </a:ext>
            </a:extLst>
          </p:cNvPr>
          <p:cNvSpPr txBox="1"/>
          <p:nvPr/>
        </p:nvSpPr>
        <p:spPr>
          <a:xfrm>
            <a:off x="2391855" y="6191509"/>
            <a:ext cx="78926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Fig.  3. Trajectories over roll (</a:t>
            </a:r>
            <a:r>
              <a:rPr lang="fr-FR" dirty="0">
                <a:effectLst/>
                <a:ea typeface="Calibri" panose="020F0502020204030204" pitchFamily="34" charset="0"/>
                <a:cs typeface="Cambria Math" panose="02040503050406030204" pitchFamily="18" charset="0"/>
              </a:rPr>
              <a:t>𝜑</a:t>
            </a:r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), and altitude (z)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EE6C6C-07D2-57BC-0DD5-37DE5BC6E092}"/>
              </a:ext>
            </a:extLst>
          </p:cNvPr>
          <p:cNvGrpSpPr/>
          <p:nvPr/>
        </p:nvGrpSpPr>
        <p:grpSpPr>
          <a:xfrm>
            <a:off x="3455709" y="1780887"/>
            <a:ext cx="6496050" cy="369332"/>
            <a:chOff x="4160559" y="1688850"/>
            <a:chExt cx="6496050" cy="36933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6C65AB8-BBC6-2750-0F1A-2DB338E042F3}"/>
                </a:ext>
              </a:extLst>
            </p:cNvPr>
            <p:cNvCxnSpPr/>
            <p:nvPr/>
          </p:nvCxnSpPr>
          <p:spPr>
            <a:xfrm>
              <a:off x="4160559" y="1877968"/>
              <a:ext cx="60329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D7CB391-0262-CB35-291A-8122E3FB62B6}"/>
                </a:ext>
              </a:extLst>
            </p:cNvPr>
            <p:cNvCxnSpPr/>
            <p:nvPr/>
          </p:nvCxnSpPr>
          <p:spPr>
            <a:xfrm>
              <a:off x="6151284" y="1887784"/>
              <a:ext cx="60329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C2B2916-90D4-71C2-6E77-60A1B9410174}"/>
                </a:ext>
              </a:extLst>
            </p:cNvPr>
            <p:cNvSpPr txBox="1"/>
            <p:nvPr/>
          </p:nvSpPr>
          <p:spPr>
            <a:xfrm>
              <a:off x="4706707" y="1688850"/>
              <a:ext cx="2371725" cy="274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Desired state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15865E3-68E4-D0A5-5F30-DD6F2485249A}"/>
                </a:ext>
              </a:extLst>
            </p:cNvPr>
            <p:cNvSpPr txBox="1"/>
            <p:nvPr/>
          </p:nvSpPr>
          <p:spPr>
            <a:xfrm>
              <a:off x="6716482" y="1688850"/>
              <a:ext cx="180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Traditional SMC </a:t>
              </a:r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C31D3B-E8A6-4E01-E070-8BB7E3493442}"/>
                </a:ext>
              </a:extLst>
            </p:cNvPr>
            <p:cNvCxnSpPr/>
            <p:nvPr/>
          </p:nvCxnSpPr>
          <p:spPr>
            <a:xfrm>
              <a:off x="8342034" y="1877968"/>
              <a:ext cx="603298" cy="0"/>
            </a:xfrm>
            <a:prstGeom prst="line">
              <a:avLst/>
            </a:prstGeom>
            <a:ln w="38100">
              <a:solidFill>
                <a:srgbClr val="FF00F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5C8B6F9-3A00-C3C5-C948-1D154737F48C}"/>
                </a:ext>
              </a:extLst>
            </p:cNvPr>
            <p:cNvSpPr txBox="1"/>
            <p:nvPr/>
          </p:nvSpPr>
          <p:spPr>
            <a:xfrm>
              <a:off x="8850082" y="1688850"/>
              <a:ext cx="1806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FTC-SMC </a:t>
              </a:r>
              <a:endParaRPr lang="en-US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98EC988-343F-68CA-3123-9B48E63A9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82" y="2159124"/>
            <a:ext cx="6945776" cy="413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7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AF9E6E85-9AB6-8C91-3399-A1082E0A7391}"/>
              </a:ext>
            </a:extLst>
          </p:cNvPr>
          <p:cNvSpPr/>
          <p:nvPr/>
        </p:nvSpPr>
        <p:spPr>
          <a:xfrm>
            <a:off x="6185426" y="4158830"/>
            <a:ext cx="5876602" cy="164832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D78C18A9-9F06-C926-E5AA-6DC8DA751479}"/>
              </a:ext>
            </a:extLst>
          </p:cNvPr>
          <p:cNvSpPr/>
          <p:nvPr/>
        </p:nvSpPr>
        <p:spPr>
          <a:xfrm>
            <a:off x="7412531" y="3985136"/>
            <a:ext cx="3200400" cy="34925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err="1">
                <a:solidFill>
                  <a:schemeClr val="tx1"/>
                </a:solidFill>
                <a:cs typeface="Arial" pitchFamily="34" charset="0"/>
              </a:rPr>
              <a:t>Fault</a:t>
            </a:r>
            <a:r>
              <a:rPr lang="fr-FR" sz="2000" b="1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fr-FR" sz="2000" b="1" dirty="0" err="1">
                <a:solidFill>
                  <a:schemeClr val="tx1"/>
                </a:solidFill>
                <a:cs typeface="Arial" pitchFamily="34" charset="0"/>
              </a:rPr>
              <a:t>Tolerant</a:t>
            </a:r>
            <a:r>
              <a:rPr lang="fr-FR" sz="2000" b="1" dirty="0">
                <a:solidFill>
                  <a:schemeClr val="tx1"/>
                </a:solidFill>
                <a:cs typeface="Arial" pitchFamily="34" charset="0"/>
              </a:rPr>
              <a:t> Control (FTC</a:t>
            </a:r>
            <a:r>
              <a:rPr lang="fr-FR" sz="2000" b="1" dirty="0">
                <a:solidFill>
                  <a:schemeClr val="tx1"/>
                </a:solidFill>
              </a:rPr>
              <a:t>)</a:t>
            </a:r>
            <a:endParaRPr 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0C6B65-3595-85D9-3F0A-8039F78F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653" y="1414027"/>
            <a:ext cx="3762375" cy="2491686"/>
          </a:xfrm>
          <a:prstGeom prst="rect">
            <a:avLst/>
          </a:prstGeom>
        </p:spPr>
      </p:pic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8FA44BDF-19EE-75E3-C1DC-D548C2196566}"/>
              </a:ext>
            </a:extLst>
          </p:cNvPr>
          <p:cNvSpPr/>
          <p:nvPr/>
        </p:nvSpPr>
        <p:spPr>
          <a:xfrm>
            <a:off x="129972" y="1511578"/>
            <a:ext cx="5876602" cy="2052306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A10F75AE-DE61-E6E1-B0BE-AC175B364363}"/>
              </a:ext>
            </a:extLst>
          </p:cNvPr>
          <p:cNvSpPr/>
          <p:nvPr/>
        </p:nvSpPr>
        <p:spPr>
          <a:xfrm>
            <a:off x="1921573" y="1336953"/>
            <a:ext cx="2484886" cy="34925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cs typeface="Arial" pitchFamily="34" charset="0"/>
              </a:rPr>
              <a:t>Faults sources</a:t>
            </a:r>
            <a:endParaRPr lang="ko-KR" altLang="en-US" sz="20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2EAE05-D6C2-968E-B38F-F15CFEC994E4}"/>
              </a:ext>
            </a:extLst>
          </p:cNvPr>
          <p:cNvSpPr txBox="1"/>
          <p:nvPr/>
        </p:nvSpPr>
        <p:spPr>
          <a:xfrm>
            <a:off x="129972" y="1718427"/>
            <a:ext cx="58766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Wear and Tear;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Mechanical Damage;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Environmental Factors;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000" dirty="0"/>
              <a:t>Electrical Issues;</a:t>
            </a:r>
          </a:p>
        </p:txBody>
      </p:sp>
      <p:sp>
        <p:nvSpPr>
          <p:cNvPr id="17" name="Rounded Rectangle 2">
            <a:extLst>
              <a:ext uri="{FF2B5EF4-FFF2-40B4-BE49-F238E27FC236}">
                <a16:creationId xmlns:a16="http://schemas.microsoft.com/office/drawing/2014/main" id="{615D41BA-218E-5B41-273E-633B67888B4B}"/>
              </a:ext>
            </a:extLst>
          </p:cNvPr>
          <p:cNvSpPr/>
          <p:nvPr/>
        </p:nvSpPr>
        <p:spPr>
          <a:xfrm>
            <a:off x="108477" y="4121896"/>
            <a:ext cx="5876602" cy="1685262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3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ounded Rectangle 4">
            <a:extLst>
              <a:ext uri="{FF2B5EF4-FFF2-40B4-BE49-F238E27FC236}">
                <a16:creationId xmlns:a16="http://schemas.microsoft.com/office/drawing/2014/main" id="{13998264-B5C1-42C5-DB88-89134C965F4F}"/>
              </a:ext>
            </a:extLst>
          </p:cNvPr>
          <p:cNvSpPr/>
          <p:nvPr/>
        </p:nvSpPr>
        <p:spPr>
          <a:xfrm>
            <a:off x="1900078" y="3947271"/>
            <a:ext cx="2484886" cy="349250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>
                <a:solidFill>
                  <a:schemeClr val="tx1"/>
                </a:solidFill>
                <a:cs typeface="Arial" pitchFamily="34" charset="0"/>
              </a:rPr>
              <a:t>Traditional</a:t>
            </a:r>
            <a:r>
              <a:rPr lang="en-US" sz="2000" b="1" dirty="0">
                <a:solidFill>
                  <a:schemeClr val="tx1"/>
                </a:solidFill>
                <a:cs typeface="Arial" pitchFamily="34" charset="0"/>
              </a:rPr>
              <a:t> Methods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3C8611-78A7-6913-C2D0-3C8C117290D1}"/>
              </a:ext>
            </a:extLst>
          </p:cNvPr>
          <p:cNvSpPr txBox="1"/>
          <p:nvPr/>
        </p:nvSpPr>
        <p:spPr>
          <a:xfrm>
            <a:off x="108477" y="4384448"/>
            <a:ext cx="58766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truggle to handle unexpected issues;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ypically designed to work under ideal conditions;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uadrotor may become unstable, deviate from its intended path, or even crash;</a:t>
            </a:r>
            <a:endParaRPr lang="en-US" sz="20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C908062-F4F8-88C3-C060-9185CF130774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05E2D2-C35E-3FCD-4F9B-79DF7988F23B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Graphic 11">
              <a:extLst>
                <a:ext uri="{FF2B5EF4-FFF2-40B4-BE49-F238E27FC236}">
                  <a16:creationId xmlns:a16="http://schemas.microsoft.com/office/drawing/2014/main" id="{03193426-12C7-88DC-9488-10BB09FC52EE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53D17B7-EA35-C7B4-F730-9022683C1F1B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1A1E6EF-A165-3EA8-07C4-08CFB4FBB3F8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D050CAF-BDF5-A82F-3876-1E0F4631E253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284FAFD-B407-3EEB-A00D-58B74D9F47E3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8AFA94-3F4B-CBF6-76D2-451FD20A1F99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C6EE96-CC8E-7A9E-5DA8-2E6B70CC662B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E775E53-6D58-4D19-99B4-73235B61F286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0A4696-4D98-2019-8465-F25915E114C2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ADADFAE-EB25-5E14-5647-D35D7EF9C187}"/>
              </a:ext>
            </a:extLst>
          </p:cNvPr>
          <p:cNvSpPr/>
          <p:nvPr/>
        </p:nvSpPr>
        <p:spPr>
          <a:xfrm>
            <a:off x="0" y="0"/>
            <a:ext cx="12192000" cy="1105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aphic 11">
            <a:extLst>
              <a:ext uri="{FF2B5EF4-FFF2-40B4-BE49-F238E27FC236}">
                <a16:creationId xmlns:a16="http://schemas.microsoft.com/office/drawing/2014/main" id="{A84AEDC3-B940-3C31-BB92-D3EE7271DA3B}"/>
              </a:ext>
            </a:extLst>
          </p:cNvPr>
          <p:cNvGrpSpPr/>
          <p:nvPr/>
        </p:nvGrpSpPr>
        <p:grpSpPr>
          <a:xfrm rot="20940000">
            <a:off x="9327756" y="361555"/>
            <a:ext cx="2699896" cy="435132"/>
            <a:chOff x="667265" y="831768"/>
            <a:chExt cx="7797114" cy="1256630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6BC7F04-258D-052E-3E4C-072180BECE68}"/>
                </a:ext>
              </a:extLst>
            </p:cNvPr>
            <p:cNvSpPr/>
            <p:nvPr/>
          </p:nvSpPr>
          <p:spPr>
            <a:xfrm>
              <a:off x="5891074" y="1069798"/>
              <a:ext cx="2572876" cy="541765"/>
            </a:xfrm>
            <a:custGeom>
              <a:avLst/>
              <a:gdLst>
                <a:gd name="connsiteX0" fmla="*/ 0 w 2572876"/>
                <a:gd name="connsiteY0" fmla="*/ 0 h 541765"/>
                <a:gd name="connsiteX1" fmla="*/ 2571161 w 2572876"/>
                <a:gd name="connsiteY1" fmla="*/ 0 h 541765"/>
                <a:gd name="connsiteX2" fmla="*/ 2572876 w 2572876"/>
                <a:gd name="connsiteY2" fmla="*/ 28306 h 541765"/>
                <a:gd name="connsiteX3" fmla="*/ 2498679 w 2572876"/>
                <a:gd name="connsiteY3" fmla="*/ 37742 h 541765"/>
                <a:gd name="connsiteX4" fmla="*/ 1501523 w 2572876"/>
                <a:gd name="connsiteY4" fmla="*/ 42031 h 541765"/>
                <a:gd name="connsiteX5" fmla="*/ 1329112 w 2572876"/>
                <a:gd name="connsiteY5" fmla="*/ 76770 h 541765"/>
                <a:gd name="connsiteX6" fmla="*/ 1406311 w 2572876"/>
                <a:gd name="connsiteY6" fmla="*/ 336674 h 541765"/>
                <a:gd name="connsiteX7" fmla="*/ 1396876 w 2572876"/>
                <a:gd name="connsiteY7" fmla="*/ 452473 h 541765"/>
                <a:gd name="connsiteX8" fmla="*/ 1372429 w 2572876"/>
                <a:gd name="connsiteY8" fmla="*/ 535676 h 541765"/>
                <a:gd name="connsiteX9" fmla="*/ 1217602 w 2572876"/>
                <a:gd name="connsiteY9" fmla="*/ 537820 h 541765"/>
                <a:gd name="connsiteX10" fmla="*/ 1198731 w 2572876"/>
                <a:gd name="connsiteY10" fmla="*/ 498792 h 541765"/>
                <a:gd name="connsiteX11" fmla="*/ 1188867 w 2572876"/>
                <a:gd name="connsiteY11" fmla="*/ 396718 h 541765"/>
                <a:gd name="connsiteX12" fmla="*/ 30879 w 2572876"/>
                <a:gd name="connsiteY12" fmla="*/ 396718 h 541765"/>
                <a:gd name="connsiteX13" fmla="*/ 30879 w 2572876"/>
                <a:gd name="connsiteY13" fmla="*/ 147536 h 541765"/>
                <a:gd name="connsiteX14" fmla="*/ 1184578 w 2572876"/>
                <a:gd name="connsiteY14" fmla="*/ 353400 h 541765"/>
                <a:gd name="connsiteX15" fmla="*/ 1272499 w 2572876"/>
                <a:gd name="connsiteY15" fmla="*/ 76770 h 541765"/>
                <a:gd name="connsiteX16" fmla="*/ 1257918 w 2572876"/>
                <a:gd name="connsiteY16" fmla="*/ 57470 h 541765"/>
                <a:gd name="connsiteX17" fmla="*/ 1061488 w 2572876"/>
                <a:gd name="connsiteY17" fmla="*/ 42888 h 541765"/>
                <a:gd name="connsiteX18" fmla="*/ 57899 w 2572876"/>
                <a:gd name="connsiteY18" fmla="*/ 36455 h 541765"/>
                <a:gd name="connsiteX19" fmla="*/ 0 w 2572876"/>
                <a:gd name="connsiteY19" fmla="*/ 28306 h 541765"/>
                <a:gd name="connsiteX20" fmla="*/ 0 w 2572876"/>
                <a:gd name="connsiteY20" fmla="*/ 0 h 541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72876" h="541765">
                  <a:moveTo>
                    <a:pt x="0" y="0"/>
                  </a:moveTo>
                  <a:cubicBezTo>
                    <a:pt x="856911" y="0"/>
                    <a:pt x="1714250" y="0"/>
                    <a:pt x="2571161" y="0"/>
                  </a:cubicBezTo>
                  <a:cubicBezTo>
                    <a:pt x="2571589" y="9435"/>
                    <a:pt x="2572448" y="18871"/>
                    <a:pt x="2572876" y="28306"/>
                  </a:cubicBezTo>
                  <a:cubicBezTo>
                    <a:pt x="2548001" y="31737"/>
                    <a:pt x="2523555" y="37742"/>
                    <a:pt x="2498679" y="37742"/>
                  </a:cubicBezTo>
                  <a:cubicBezTo>
                    <a:pt x="2166294" y="39457"/>
                    <a:pt x="1833909" y="39457"/>
                    <a:pt x="1501523" y="42031"/>
                  </a:cubicBezTo>
                  <a:cubicBezTo>
                    <a:pt x="1447055" y="42460"/>
                    <a:pt x="1332114" y="39457"/>
                    <a:pt x="1329112" y="76770"/>
                  </a:cubicBezTo>
                  <a:cubicBezTo>
                    <a:pt x="1442338" y="147536"/>
                    <a:pt x="1412316" y="241033"/>
                    <a:pt x="1406311" y="336674"/>
                  </a:cubicBezTo>
                  <a:cubicBezTo>
                    <a:pt x="1403738" y="375273"/>
                    <a:pt x="1402880" y="414302"/>
                    <a:pt x="1396876" y="452473"/>
                  </a:cubicBezTo>
                  <a:cubicBezTo>
                    <a:pt x="1392158" y="482066"/>
                    <a:pt x="1385725" y="533103"/>
                    <a:pt x="1372429" y="535676"/>
                  </a:cubicBezTo>
                  <a:cubicBezTo>
                    <a:pt x="1322679" y="545540"/>
                    <a:pt x="1269497" y="541252"/>
                    <a:pt x="1217602" y="537820"/>
                  </a:cubicBezTo>
                  <a:cubicBezTo>
                    <a:pt x="1210311" y="537392"/>
                    <a:pt x="1200876" y="512945"/>
                    <a:pt x="1198731" y="498792"/>
                  </a:cubicBezTo>
                  <a:cubicBezTo>
                    <a:pt x="1193585" y="467484"/>
                    <a:pt x="1192298" y="435746"/>
                    <a:pt x="1188867" y="396718"/>
                  </a:cubicBezTo>
                  <a:cubicBezTo>
                    <a:pt x="800727" y="396718"/>
                    <a:pt x="415160" y="396718"/>
                    <a:pt x="30879" y="396718"/>
                  </a:cubicBezTo>
                  <a:cubicBezTo>
                    <a:pt x="30879" y="310512"/>
                    <a:pt x="30879" y="232455"/>
                    <a:pt x="30879" y="147536"/>
                  </a:cubicBezTo>
                  <a:cubicBezTo>
                    <a:pt x="413873" y="215729"/>
                    <a:pt x="796009" y="283921"/>
                    <a:pt x="1184578" y="353400"/>
                  </a:cubicBezTo>
                  <a:cubicBezTo>
                    <a:pt x="1194871" y="253899"/>
                    <a:pt x="1137830" y="138530"/>
                    <a:pt x="1272499" y="76770"/>
                  </a:cubicBezTo>
                  <a:cubicBezTo>
                    <a:pt x="1267782" y="70337"/>
                    <a:pt x="1262635" y="63904"/>
                    <a:pt x="1257918" y="57470"/>
                  </a:cubicBezTo>
                  <a:cubicBezTo>
                    <a:pt x="1192298" y="52324"/>
                    <a:pt x="1127108" y="43746"/>
                    <a:pt x="1061488" y="42888"/>
                  </a:cubicBezTo>
                  <a:cubicBezTo>
                    <a:pt x="726959" y="39886"/>
                    <a:pt x="392429" y="39028"/>
                    <a:pt x="57899" y="36455"/>
                  </a:cubicBezTo>
                  <a:cubicBezTo>
                    <a:pt x="38600" y="36455"/>
                    <a:pt x="19300" y="31309"/>
                    <a:pt x="0" y="28306"/>
                  </a:cubicBezTo>
                  <a:cubicBezTo>
                    <a:pt x="0" y="19300"/>
                    <a:pt x="0" y="9435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BBB877-F761-D74D-8906-707C5F92A26C}"/>
                </a:ext>
              </a:extLst>
            </p:cNvPr>
            <p:cNvSpPr/>
            <p:nvPr/>
          </p:nvSpPr>
          <p:spPr>
            <a:xfrm>
              <a:off x="667265" y="1064933"/>
              <a:ext cx="2571589" cy="551438"/>
            </a:xfrm>
            <a:custGeom>
              <a:avLst/>
              <a:gdLst>
                <a:gd name="connsiteX0" fmla="*/ 2533419 w 2571589"/>
                <a:gd name="connsiteY0" fmla="*/ 161407 h 551438"/>
                <a:gd name="connsiteX1" fmla="*/ 2533419 w 2571589"/>
                <a:gd name="connsiteY1" fmla="*/ 396865 h 551438"/>
                <a:gd name="connsiteX2" fmla="*/ 1402022 w 2571589"/>
                <a:gd name="connsiteY2" fmla="*/ 396865 h 551438"/>
                <a:gd name="connsiteX3" fmla="*/ 1395160 w 2571589"/>
                <a:gd name="connsiteY3" fmla="*/ 474922 h 551438"/>
                <a:gd name="connsiteX4" fmla="*/ 1313243 w 2571589"/>
                <a:gd name="connsiteY4" fmla="*/ 549976 h 551438"/>
                <a:gd name="connsiteX5" fmla="*/ 1245909 w 2571589"/>
                <a:gd name="connsiteY5" fmla="*/ 547832 h 551438"/>
                <a:gd name="connsiteX6" fmla="*/ 1196158 w 2571589"/>
                <a:gd name="connsiteY6" fmla="*/ 500226 h 551438"/>
                <a:gd name="connsiteX7" fmla="*/ 1180289 w 2571589"/>
                <a:gd name="connsiteY7" fmla="*/ 200865 h 551438"/>
                <a:gd name="connsiteX8" fmla="*/ 1256631 w 2571589"/>
                <a:gd name="connsiteY8" fmla="*/ 65766 h 551438"/>
                <a:gd name="connsiteX9" fmla="*/ 1094084 w 2571589"/>
                <a:gd name="connsiteY9" fmla="*/ 46895 h 551438"/>
                <a:gd name="connsiteX10" fmla="*/ 90495 w 2571589"/>
                <a:gd name="connsiteY10" fmla="*/ 43893 h 551438"/>
                <a:gd name="connsiteX11" fmla="*/ 0 w 2571589"/>
                <a:gd name="connsiteY11" fmla="*/ 22020 h 551438"/>
                <a:gd name="connsiteX12" fmla="*/ 2569874 w 2571589"/>
                <a:gd name="connsiteY12" fmla="*/ 9582 h 551438"/>
                <a:gd name="connsiteX13" fmla="*/ 2571589 w 2571589"/>
                <a:gd name="connsiteY13" fmla="*/ 34029 h 551438"/>
                <a:gd name="connsiteX14" fmla="*/ 2503826 w 2571589"/>
                <a:gd name="connsiteY14" fmla="*/ 42178 h 551438"/>
                <a:gd name="connsiteX15" fmla="*/ 1500237 w 2571589"/>
                <a:gd name="connsiteY15" fmla="*/ 47324 h 551438"/>
                <a:gd name="connsiteX16" fmla="*/ 1326539 w 2571589"/>
                <a:gd name="connsiteY16" fmla="*/ 71771 h 551438"/>
                <a:gd name="connsiteX17" fmla="*/ 1404596 w 2571589"/>
                <a:gd name="connsiteY17" fmla="*/ 362983 h 551438"/>
                <a:gd name="connsiteX18" fmla="*/ 2533419 w 2571589"/>
                <a:gd name="connsiteY18" fmla="*/ 161407 h 55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71589" h="551438">
                  <a:moveTo>
                    <a:pt x="2533419" y="161407"/>
                  </a:moveTo>
                  <a:cubicBezTo>
                    <a:pt x="2533419" y="245469"/>
                    <a:pt x="2533419" y="317950"/>
                    <a:pt x="2533419" y="396865"/>
                  </a:cubicBezTo>
                  <a:cubicBezTo>
                    <a:pt x="2162434" y="396865"/>
                    <a:pt x="1785874" y="396865"/>
                    <a:pt x="1402022" y="396865"/>
                  </a:cubicBezTo>
                  <a:cubicBezTo>
                    <a:pt x="1399020" y="426886"/>
                    <a:pt x="1393445" y="451333"/>
                    <a:pt x="1395160" y="474922"/>
                  </a:cubicBezTo>
                  <a:cubicBezTo>
                    <a:pt x="1399878" y="536681"/>
                    <a:pt x="1370285" y="556409"/>
                    <a:pt x="1313243" y="549976"/>
                  </a:cubicBezTo>
                  <a:cubicBezTo>
                    <a:pt x="1290941" y="547403"/>
                    <a:pt x="1265208" y="555981"/>
                    <a:pt x="1245909" y="547832"/>
                  </a:cubicBezTo>
                  <a:cubicBezTo>
                    <a:pt x="1225751" y="539254"/>
                    <a:pt x="1198302" y="518239"/>
                    <a:pt x="1196158" y="500226"/>
                  </a:cubicBezTo>
                  <a:cubicBezTo>
                    <a:pt x="1185865" y="400725"/>
                    <a:pt x="1174285" y="299937"/>
                    <a:pt x="1180289" y="200865"/>
                  </a:cubicBezTo>
                  <a:cubicBezTo>
                    <a:pt x="1182863" y="157976"/>
                    <a:pt x="1225751" y="117661"/>
                    <a:pt x="1256631" y="65766"/>
                  </a:cubicBezTo>
                  <a:cubicBezTo>
                    <a:pt x="1202162" y="58904"/>
                    <a:pt x="1148123" y="47324"/>
                    <a:pt x="1094084" y="46895"/>
                  </a:cubicBezTo>
                  <a:cubicBezTo>
                    <a:pt x="759554" y="44322"/>
                    <a:pt x="425024" y="44751"/>
                    <a:pt x="90495" y="43893"/>
                  </a:cubicBezTo>
                  <a:cubicBezTo>
                    <a:pt x="60473" y="43035"/>
                    <a:pt x="30022" y="38318"/>
                    <a:pt x="0" y="22020"/>
                  </a:cubicBezTo>
                  <a:cubicBezTo>
                    <a:pt x="856911" y="-3284"/>
                    <a:pt x="1713392" y="-5857"/>
                    <a:pt x="2569874" y="9582"/>
                  </a:cubicBezTo>
                  <a:cubicBezTo>
                    <a:pt x="2570303" y="17731"/>
                    <a:pt x="2571161" y="25880"/>
                    <a:pt x="2571589" y="34029"/>
                  </a:cubicBezTo>
                  <a:cubicBezTo>
                    <a:pt x="2548859" y="37031"/>
                    <a:pt x="2526557" y="42178"/>
                    <a:pt x="2503826" y="42178"/>
                  </a:cubicBezTo>
                  <a:cubicBezTo>
                    <a:pt x="2169296" y="43893"/>
                    <a:pt x="1834766" y="44322"/>
                    <a:pt x="1500237" y="47324"/>
                  </a:cubicBezTo>
                  <a:cubicBezTo>
                    <a:pt x="1444911" y="47753"/>
                    <a:pt x="1389585" y="57617"/>
                    <a:pt x="1326539" y="71771"/>
                  </a:cubicBezTo>
                  <a:cubicBezTo>
                    <a:pt x="1439764" y="144681"/>
                    <a:pt x="1409313" y="252331"/>
                    <a:pt x="1404596" y="362983"/>
                  </a:cubicBezTo>
                  <a:cubicBezTo>
                    <a:pt x="1784158" y="294790"/>
                    <a:pt x="2156430" y="228742"/>
                    <a:pt x="2533419" y="161407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9FAD532-CF6F-986B-53BC-66E7605CCD25}"/>
                </a:ext>
              </a:extLst>
            </p:cNvPr>
            <p:cNvSpPr/>
            <p:nvPr/>
          </p:nvSpPr>
          <p:spPr>
            <a:xfrm>
              <a:off x="3309004" y="1194603"/>
              <a:ext cx="43504" cy="281347"/>
            </a:xfrm>
            <a:custGeom>
              <a:avLst/>
              <a:gdLst>
                <a:gd name="connsiteX0" fmla="*/ 43504 w 43504"/>
                <a:gd name="connsiteY0" fmla="*/ 0 h 281347"/>
                <a:gd name="connsiteX1" fmla="*/ 43504 w 43504"/>
                <a:gd name="connsiteY1" fmla="*/ 281348 h 281347"/>
                <a:gd name="connsiteX2" fmla="*/ 3189 w 43504"/>
                <a:gd name="connsiteY2" fmla="*/ 120945 h 281347"/>
                <a:gd name="connsiteX3" fmla="*/ 43504 w 43504"/>
                <a:gd name="connsiteY3" fmla="*/ 0 h 28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4" h="281347">
                  <a:moveTo>
                    <a:pt x="43504" y="0"/>
                  </a:moveTo>
                  <a:cubicBezTo>
                    <a:pt x="43504" y="96499"/>
                    <a:pt x="43504" y="180560"/>
                    <a:pt x="43504" y="281348"/>
                  </a:cubicBezTo>
                  <a:cubicBezTo>
                    <a:pt x="-7104" y="227737"/>
                    <a:pt x="6191" y="170267"/>
                    <a:pt x="3189" y="120945"/>
                  </a:cubicBezTo>
                  <a:cubicBezTo>
                    <a:pt x="187" y="81488"/>
                    <a:pt x="-11822" y="31309"/>
                    <a:pt x="43504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4CE126E-CAF6-8198-9676-D1E39FC496E9}"/>
                </a:ext>
              </a:extLst>
            </p:cNvPr>
            <p:cNvSpPr/>
            <p:nvPr/>
          </p:nvSpPr>
          <p:spPr>
            <a:xfrm>
              <a:off x="5769270" y="1193317"/>
              <a:ext cx="41866" cy="283921"/>
            </a:xfrm>
            <a:custGeom>
              <a:avLst/>
              <a:gdLst>
                <a:gd name="connsiteX0" fmla="*/ 0 w 41866"/>
                <a:gd name="connsiteY0" fmla="*/ 0 h 283921"/>
                <a:gd name="connsiteX1" fmla="*/ 0 w 41866"/>
                <a:gd name="connsiteY1" fmla="*/ 283921 h 283921"/>
                <a:gd name="connsiteX2" fmla="*/ 0 w 41866"/>
                <a:gd name="connsiteY2" fmla="*/ 0 h 28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66" h="283921">
                  <a:moveTo>
                    <a:pt x="0" y="0"/>
                  </a:moveTo>
                  <a:cubicBezTo>
                    <a:pt x="51895" y="27020"/>
                    <a:pt x="59615" y="194713"/>
                    <a:pt x="0" y="283921"/>
                  </a:cubicBezTo>
                  <a:cubicBezTo>
                    <a:pt x="0" y="180560"/>
                    <a:pt x="0" y="91781"/>
                    <a:pt x="0" y="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6DFF01-02B5-58E3-5978-EE60E9DEE0CB}"/>
                </a:ext>
              </a:extLst>
            </p:cNvPr>
            <p:cNvSpPr/>
            <p:nvPr/>
          </p:nvSpPr>
          <p:spPr>
            <a:xfrm>
              <a:off x="4584263" y="1800187"/>
              <a:ext cx="161260" cy="161260"/>
            </a:xfrm>
            <a:custGeom>
              <a:avLst/>
              <a:gdLst>
                <a:gd name="connsiteX0" fmla="*/ 0 w 161260"/>
                <a:gd name="connsiteY0" fmla="*/ 80630 h 161260"/>
                <a:gd name="connsiteX1" fmla="*/ 80630 w 161260"/>
                <a:gd name="connsiteY1" fmla="*/ 161260 h 161260"/>
                <a:gd name="connsiteX2" fmla="*/ 161261 w 161260"/>
                <a:gd name="connsiteY2" fmla="*/ 80630 h 161260"/>
                <a:gd name="connsiteX3" fmla="*/ 80630 w 161260"/>
                <a:gd name="connsiteY3" fmla="*/ 0 h 161260"/>
                <a:gd name="connsiteX4" fmla="*/ 0 w 161260"/>
                <a:gd name="connsiteY4" fmla="*/ 80630 h 161260"/>
                <a:gd name="connsiteX5" fmla="*/ 81059 w 161260"/>
                <a:gd name="connsiteY5" fmla="*/ 42459 h 161260"/>
                <a:gd name="connsiteX6" fmla="*/ 119659 w 161260"/>
                <a:gd name="connsiteY6" fmla="*/ 81059 h 161260"/>
                <a:gd name="connsiteX7" fmla="*/ 81059 w 161260"/>
                <a:gd name="connsiteY7" fmla="*/ 119659 h 161260"/>
                <a:gd name="connsiteX8" fmla="*/ 42460 w 161260"/>
                <a:gd name="connsiteY8" fmla="*/ 81059 h 161260"/>
                <a:gd name="connsiteX9" fmla="*/ 81059 w 161260"/>
                <a:gd name="connsiteY9" fmla="*/ 42459 h 16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1260" h="161260">
                  <a:moveTo>
                    <a:pt x="0" y="80630"/>
                  </a:moveTo>
                  <a:cubicBezTo>
                    <a:pt x="0" y="125234"/>
                    <a:pt x="36026" y="161260"/>
                    <a:pt x="80630" y="161260"/>
                  </a:cubicBezTo>
                  <a:cubicBezTo>
                    <a:pt x="125234" y="161260"/>
                    <a:pt x="161261" y="125234"/>
                    <a:pt x="161261" y="80630"/>
                  </a:cubicBezTo>
                  <a:cubicBezTo>
                    <a:pt x="161261" y="36026"/>
                    <a:pt x="125234" y="0"/>
                    <a:pt x="80630" y="0"/>
                  </a:cubicBezTo>
                  <a:cubicBezTo>
                    <a:pt x="36455" y="0"/>
                    <a:pt x="0" y="36026"/>
                    <a:pt x="0" y="80630"/>
                  </a:cubicBezTo>
                  <a:close/>
                  <a:moveTo>
                    <a:pt x="81059" y="42459"/>
                  </a:moveTo>
                  <a:cubicBezTo>
                    <a:pt x="102074" y="42459"/>
                    <a:pt x="119659" y="59615"/>
                    <a:pt x="119659" y="81059"/>
                  </a:cubicBezTo>
                  <a:cubicBezTo>
                    <a:pt x="119659" y="102074"/>
                    <a:pt x="102503" y="119659"/>
                    <a:pt x="81059" y="119659"/>
                  </a:cubicBezTo>
                  <a:cubicBezTo>
                    <a:pt x="60044" y="119659"/>
                    <a:pt x="42460" y="102503"/>
                    <a:pt x="42460" y="81059"/>
                  </a:cubicBezTo>
                  <a:cubicBezTo>
                    <a:pt x="42460" y="59615"/>
                    <a:pt x="59615" y="42459"/>
                    <a:pt x="81059" y="42459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F82D251-0B85-E3E1-248E-8282DA0947B3}"/>
                </a:ext>
              </a:extLst>
            </p:cNvPr>
            <p:cNvSpPr/>
            <p:nvPr/>
          </p:nvSpPr>
          <p:spPr>
            <a:xfrm>
              <a:off x="2815116" y="831871"/>
              <a:ext cx="3510845" cy="1257441"/>
            </a:xfrm>
            <a:custGeom>
              <a:avLst/>
              <a:gdLst>
                <a:gd name="connsiteX0" fmla="*/ 3458951 w 3510845"/>
                <a:gd name="connsiteY0" fmla="*/ 1202916 h 1257441"/>
                <a:gd name="connsiteX1" fmla="*/ 3413489 w 3510845"/>
                <a:gd name="connsiteY1" fmla="*/ 1167318 h 1257441"/>
                <a:gd name="connsiteX2" fmla="*/ 2842215 w 3510845"/>
                <a:gd name="connsiteY2" fmla="*/ 635073 h 1257441"/>
                <a:gd name="connsiteX3" fmla="*/ 2842215 w 3510845"/>
                <a:gd name="connsiteY3" fmla="*/ 417629 h 1257441"/>
                <a:gd name="connsiteX4" fmla="*/ 2756439 w 3510845"/>
                <a:gd name="connsiteY4" fmla="*/ 319843 h 1257441"/>
                <a:gd name="connsiteX5" fmla="*/ 2245209 w 3510845"/>
                <a:gd name="connsiteY5" fmla="*/ 231065 h 1257441"/>
                <a:gd name="connsiteX6" fmla="*/ 2152999 w 3510845"/>
                <a:gd name="connsiteY6" fmla="*/ 167590 h 1257441"/>
                <a:gd name="connsiteX7" fmla="*/ 2051353 w 3510845"/>
                <a:gd name="connsiteY7" fmla="*/ 72377 h 1257441"/>
                <a:gd name="connsiteX8" fmla="*/ 1467213 w 3510845"/>
                <a:gd name="connsiteY8" fmla="*/ 69804 h 1257441"/>
                <a:gd name="connsiteX9" fmla="*/ 1353987 w 3510845"/>
                <a:gd name="connsiteY9" fmla="*/ 181314 h 1257441"/>
                <a:gd name="connsiteX10" fmla="*/ 1277646 w 3510845"/>
                <a:gd name="connsiteY10" fmla="*/ 234496 h 1257441"/>
                <a:gd name="connsiteX11" fmla="*/ 719668 w 3510845"/>
                <a:gd name="connsiteY11" fmla="*/ 332281 h 1257441"/>
                <a:gd name="connsiteX12" fmla="*/ 650617 w 3510845"/>
                <a:gd name="connsiteY12" fmla="*/ 406049 h 1257441"/>
                <a:gd name="connsiteX13" fmla="*/ 654477 w 3510845"/>
                <a:gd name="connsiteY13" fmla="*/ 596474 h 1257441"/>
                <a:gd name="connsiteX14" fmla="*/ 630889 w 3510845"/>
                <a:gd name="connsiteY14" fmla="*/ 650513 h 1257441"/>
                <a:gd name="connsiteX15" fmla="*/ 96928 w 3510845"/>
                <a:gd name="connsiteY15" fmla="*/ 1160027 h 1257441"/>
                <a:gd name="connsiteX16" fmla="*/ 29164 w 3510845"/>
                <a:gd name="connsiteY16" fmla="*/ 1205060 h 1257441"/>
                <a:gd name="connsiteX17" fmla="*/ 0 w 3510845"/>
                <a:gd name="connsiteY17" fmla="*/ 1235511 h 1257441"/>
                <a:gd name="connsiteX18" fmla="*/ 31309 w 3510845"/>
                <a:gd name="connsiteY18" fmla="*/ 1255668 h 1257441"/>
                <a:gd name="connsiteX19" fmla="*/ 195142 w 3510845"/>
                <a:gd name="connsiteY19" fmla="*/ 1255668 h 1257441"/>
                <a:gd name="connsiteX20" fmla="*/ 226880 w 3510845"/>
                <a:gd name="connsiteY20" fmla="*/ 1230364 h 1257441"/>
                <a:gd name="connsiteX21" fmla="*/ 195571 w 3510845"/>
                <a:gd name="connsiteY21" fmla="*/ 1205060 h 1257441"/>
                <a:gd name="connsiteX22" fmla="*/ 160403 w 3510845"/>
                <a:gd name="connsiteY22" fmla="*/ 1195625 h 1257441"/>
                <a:gd name="connsiteX23" fmla="*/ 258617 w 3510845"/>
                <a:gd name="connsiteY23" fmla="*/ 1087975 h 1257441"/>
                <a:gd name="connsiteX24" fmla="*/ 1058057 w 3510845"/>
                <a:gd name="connsiteY24" fmla="*/ 647082 h 1257441"/>
                <a:gd name="connsiteX25" fmla="*/ 1162276 w 3510845"/>
                <a:gd name="connsiteY25" fmla="*/ 702837 h 1257441"/>
                <a:gd name="connsiteX26" fmla="*/ 1287510 w 3510845"/>
                <a:gd name="connsiteY26" fmla="*/ 793331 h 1257441"/>
                <a:gd name="connsiteX27" fmla="*/ 1622040 w 3510845"/>
                <a:gd name="connsiteY27" fmla="*/ 789471 h 1257441"/>
                <a:gd name="connsiteX28" fmla="*/ 1680797 w 3510845"/>
                <a:gd name="connsiteY28" fmla="*/ 874819 h 1257441"/>
                <a:gd name="connsiteX29" fmla="*/ 1669646 w 3510845"/>
                <a:gd name="connsiteY29" fmla="*/ 901839 h 1257441"/>
                <a:gd name="connsiteX30" fmla="*/ 1551703 w 3510845"/>
                <a:gd name="connsiteY30" fmla="*/ 1022355 h 1257441"/>
                <a:gd name="connsiteX31" fmla="*/ 1551703 w 3510845"/>
                <a:gd name="connsiteY31" fmla="*/ 1090548 h 1257441"/>
                <a:gd name="connsiteX32" fmla="*/ 1639195 w 3510845"/>
                <a:gd name="connsiteY32" fmla="*/ 1180614 h 1257441"/>
                <a:gd name="connsiteX33" fmla="*/ 1823616 w 3510845"/>
                <a:gd name="connsiteY33" fmla="*/ 1180185 h 1257441"/>
                <a:gd name="connsiteX34" fmla="*/ 1970294 w 3510845"/>
                <a:gd name="connsiteY34" fmla="*/ 1033935 h 1257441"/>
                <a:gd name="connsiteX35" fmla="*/ 1848920 w 3510845"/>
                <a:gd name="connsiteY35" fmla="*/ 899266 h 1257441"/>
                <a:gd name="connsiteX36" fmla="*/ 1933410 w 3510845"/>
                <a:gd name="connsiteY36" fmla="*/ 786040 h 1257441"/>
                <a:gd name="connsiteX37" fmla="*/ 2179161 w 3510845"/>
                <a:gd name="connsiteY37" fmla="*/ 786898 h 1257441"/>
                <a:gd name="connsiteX38" fmla="*/ 2391887 w 3510845"/>
                <a:gd name="connsiteY38" fmla="*/ 650942 h 1257441"/>
                <a:gd name="connsiteX39" fmla="*/ 2405611 w 3510845"/>
                <a:gd name="connsiteY39" fmla="*/ 635931 h 1257441"/>
                <a:gd name="connsiteX40" fmla="*/ 3341008 w 3510845"/>
                <a:gd name="connsiteY40" fmla="*/ 1190478 h 1257441"/>
                <a:gd name="connsiteX41" fmla="*/ 3281393 w 3510845"/>
                <a:gd name="connsiteY41" fmla="*/ 1224360 h 1257441"/>
                <a:gd name="connsiteX42" fmla="*/ 3297261 w 3510845"/>
                <a:gd name="connsiteY42" fmla="*/ 1253524 h 1257441"/>
                <a:gd name="connsiteX43" fmla="*/ 3508273 w 3510845"/>
                <a:gd name="connsiteY43" fmla="*/ 1254811 h 1257441"/>
                <a:gd name="connsiteX44" fmla="*/ 3510846 w 3510845"/>
                <a:gd name="connsiteY44" fmla="*/ 1220071 h 1257441"/>
                <a:gd name="connsiteX45" fmla="*/ 3458951 w 3510845"/>
                <a:gd name="connsiteY45" fmla="*/ 1202916 h 1257441"/>
                <a:gd name="connsiteX46" fmla="*/ 1213313 w 3510845"/>
                <a:gd name="connsiteY46" fmla="*/ 664237 h 1257441"/>
                <a:gd name="connsiteX47" fmla="*/ 1220175 w 3510845"/>
                <a:gd name="connsiteY47" fmla="*/ 657375 h 1257441"/>
                <a:gd name="connsiteX48" fmla="*/ 1540552 w 3510845"/>
                <a:gd name="connsiteY48" fmla="*/ 657375 h 1257441"/>
                <a:gd name="connsiteX49" fmla="*/ 1547414 w 3510845"/>
                <a:gd name="connsiteY49" fmla="*/ 664237 h 1257441"/>
                <a:gd name="connsiteX50" fmla="*/ 1540552 w 3510845"/>
                <a:gd name="connsiteY50" fmla="*/ 671099 h 1257441"/>
                <a:gd name="connsiteX51" fmla="*/ 1220175 w 3510845"/>
                <a:gd name="connsiteY51" fmla="*/ 671099 h 1257441"/>
                <a:gd name="connsiteX52" fmla="*/ 1213313 w 3510845"/>
                <a:gd name="connsiteY52" fmla="*/ 664237 h 1257441"/>
                <a:gd name="connsiteX53" fmla="*/ 1227467 w 3510845"/>
                <a:gd name="connsiteY53" fmla="*/ 695975 h 1257441"/>
                <a:gd name="connsiteX54" fmla="*/ 1234329 w 3510845"/>
                <a:gd name="connsiteY54" fmla="*/ 689113 h 1257441"/>
                <a:gd name="connsiteX55" fmla="*/ 1554705 w 3510845"/>
                <a:gd name="connsiteY55" fmla="*/ 689113 h 1257441"/>
                <a:gd name="connsiteX56" fmla="*/ 1561567 w 3510845"/>
                <a:gd name="connsiteY56" fmla="*/ 695975 h 1257441"/>
                <a:gd name="connsiteX57" fmla="*/ 1554705 w 3510845"/>
                <a:gd name="connsiteY57" fmla="*/ 702837 h 1257441"/>
                <a:gd name="connsiteX58" fmla="*/ 1234329 w 3510845"/>
                <a:gd name="connsiteY58" fmla="*/ 702837 h 1257441"/>
                <a:gd name="connsiteX59" fmla="*/ 1227467 w 3510845"/>
                <a:gd name="connsiteY59" fmla="*/ 695975 h 1257441"/>
                <a:gd name="connsiteX60" fmla="*/ 1569287 w 3510845"/>
                <a:gd name="connsiteY60" fmla="*/ 734574 h 1257441"/>
                <a:gd name="connsiteX61" fmla="*/ 1248911 w 3510845"/>
                <a:gd name="connsiteY61" fmla="*/ 734574 h 1257441"/>
                <a:gd name="connsiteX62" fmla="*/ 1242049 w 3510845"/>
                <a:gd name="connsiteY62" fmla="*/ 727712 h 1257441"/>
                <a:gd name="connsiteX63" fmla="*/ 1248911 w 3510845"/>
                <a:gd name="connsiteY63" fmla="*/ 720850 h 1257441"/>
                <a:gd name="connsiteX64" fmla="*/ 1569287 w 3510845"/>
                <a:gd name="connsiteY64" fmla="*/ 720850 h 1257441"/>
                <a:gd name="connsiteX65" fmla="*/ 1576149 w 3510845"/>
                <a:gd name="connsiteY65" fmla="*/ 727712 h 1257441"/>
                <a:gd name="connsiteX66" fmla="*/ 1569287 w 3510845"/>
                <a:gd name="connsiteY66" fmla="*/ 734574 h 1257441"/>
                <a:gd name="connsiteX67" fmla="*/ 1850206 w 3510845"/>
                <a:gd name="connsiteY67" fmla="*/ 968316 h 1257441"/>
                <a:gd name="connsiteX68" fmla="*/ 1930837 w 3510845"/>
                <a:gd name="connsiteY68" fmla="*/ 1048946 h 1257441"/>
                <a:gd name="connsiteX69" fmla="*/ 1850206 w 3510845"/>
                <a:gd name="connsiteY69" fmla="*/ 1129576 h 1257441"/>
                <a:gd name="connsiteX70" fmla="*/ 1769576 w 3510845"/>
                <a:gd name="connsiteY70" fmla="*/ 1048946 h 1257441"/>
                <a:gd name="connsiteX71" fmla="*/ 1850206 w 3510845"/>
                <a:gd name="connsiteY71" fmla="*/ 968316 h 1257441"/>
                <a:gd name="connsiteX72" fmla="*/ 2272657 w 3510845"/>
                <a:gd name="connsiteY72" fmla="*/ 734574 h 1257441"/>
                <a:gd name="connsiteX73" fmla="*/ 1952281 w 3510845"/>
                <a:gd name="connsiteY73" fmla="*/ 734574 h 1257441"/>
                <a:gd name="connsiteX74" fmla="*/ 1945419 w 3510845"/>
                <a:gd name="connsiteY74" fmla="*/ 727712 h 1257441"/>
                <a:gd name="connsiteX75" fmla="*/ 1952281 w 3510845"/>
                <a:gd name="connsiteY75" fmla="*/ 720850 h 1257441"/>
                <a:gd name="connsiteX76" fmla="*/ 2272657 w 3510845"/>
                <a:gd name="connsiteY76" fmla="*/ 720850 h 1257441"/>
                <a:gd name="connsiteX77" fmla="*/ 2279520 w 3510845"/>
                <a:gd name="connsiteY77" fmla="*/ 727712 h 1257441"/>
                <a:gd name="connsiteX78" fmla="*/ 2272657 w 3510845"/>
                <a:gd name="connsiteY78" fmla="*/ 734574 h 1257441"/>
                <a:gd name="connsiteX79" fmla="*/ 2287239 w 3510845"/>
                <a:gd name="connsiteY79" fmla="*/ 702837 h 1257441"/>
                <a:gd name="connsiteX80" fmla="*/ 1966863 w 3510845"/>
                <a:gd name="connsiteY80" fmla="*/ 702837 h 1257441"/>
                <a:gd name="connsiteX81" fmla="*/ 1960001 w 3510845"/>
                <a:gd name="connsiteY81" fmla="*/ 695975 h 1257441"/>
                <a:gd name="connsiteX82" fmla="*/ 1966863 w 3510845"/>
                <a:gd name="connsiteY82" fmla="*/ 689113 h 1257441"/>
                <a:gd name="connsiteX83" fmla="*/ 2287239 w 3510845"/>
                <a:gd name="connsiteY83" fmla="*/ 689113 h 1257441"/>
                <a:gd name="connsiteX84" fmla="*/ 2294101 w 3510845"/>
                <a:gd name="connsiteY84" fmla="*/ 695975 h 1257441"/>
                <a:gd name="connsiteX85" fmla="*/ 2287239 w 3510845"/>
                <a:gd name="connsiteY85" fmla="*/ 702837 h 1257441"/>
                <a:gd name="connsiteX86" fmla="*/ 2301393 w 3510845"/>
                <a:gd name="connsiteY86" fmla="*/ 671528 h 1257441"/>
                <a:gd name="connsiteX87" fmla="*/ 1981016 w 3510845"/>
                <a:gd name="connsiteY87" fmla="*/ 671528 h 1257441"/>
                <a:gd name="connsiteX88" fmla="*/ 1974154 w 3510845"/>
                <a:gd name="connsiteY88" fmla="*/ 664666 h 1257441"/>
                <a:gd name="connsiteX89" fmla="*/ 1981016 w 3510845"/>
                <a:gd name="connsiteY89" fmla="*/ 657804 h 1257441"/>
                <a:gd name="connsiteX90" fmla="*/ 2301393 w 3510845"/>
                <a:gd name="connsiteY90" fmla="*/ 657804 h 1257441"/>
                <a:gd name="connsiteX91" fmla="*/ 2308255 w 3510845"/>
                <a:gd name="connsiteY91" fmla="*/ 664666 h 1257441"/>
                <a:gd name="connsiteX92" fmla="*/ 2301393 w 3510845"/>
                <a:gd name="connsiteY92" fmla="*/ 671528 h 125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3510845" h="1257441">
                  <a:moveTo>
                    <a:pt x="3458951" y="1202916"/>
                  </a:moveTo>
                  <a:cubicBezTo>
                    <a:pt x="3442225" y="1193909"/>
                    <a:pt x="3424211" y="1182329"/>
                    <a:pt x="3413489" y="1167318"/>
                  </a:cubicBezTo>
                  <a:cubicBezTo>
                    <a:pt x="3257804" y="947730"/>
                    <a:pt x="3081104" y="750872"/>
                    <a:pt x="2842215" y="635073"/>
                  </a:cubicBezTo>
                  <a:cubicBezTo>
                    <a:pt x="2842215" y="557874"/>
                    <a:pt x="2842215" y="487966"/>
                    <a:pt x="2842215" y="417629"/>
                  </a:cubicBezTo>
                  <a:cubicBezTo>
                    <a:pt x="2842215" y="360159"/>
                    <a:pt x="2820343" y="329279"/>
                    <a:pt x="2756439" y="319843"/>
                  </a:cubicBezTo>
                  <a:cubicBezTo>
                    <a:pt x="2585314" y="294539"/>
                    <a:pt x="2415905" y="260658"/>
                    <a:pt x="2245209" y="231065"/>
                  </a:cubicBezTo>
                  <a:cubicBezTo>
                    <a:pt x="2204036" y="223773"/>
                    <a:pt x="2174014" y="215196"/>
                    <a:pt x="2152999" y="167590"/>
                  </a:cubicBezTo>
                  <a:cubicBezTo>
                    <a:pt x="2135414" y="128132"/>
                    <a:pt x="2092097" y="92535"/>
                    <a:pt x="2051353" y="72377"/>
                  </a:cubicBezTo>
                  <a:cubicBezTo>
                    <a:pt x="1858784" y="-23693"/>
                    <a:pt x="1660640" y="-23693"/>
                    <a:pt x="1467213" y="69804"/>
                  </a:cubicBezTo>
                  <a:cubicBezTo>
                    <a:pt x="1421322" y="92106"/>
                    <a:pt x="1379292" y="136281"/>
                    <a:pt x="1353987" y="181314"/>
                  </a:cubicBezTo>
                  <a:cubicBezTo>
                    <a:pt x="1333830" y="217340"/>
                    <a:pt x="1312386" y="228491"/>
                    <a:pt x="1277646" y="234496"/>
                  </a:cubicBezTo>
                  <a:cubicBezTo>
                    <a:pt x="1091510" y="267091"/>
                    <a:pt x="905803" y="301402"/>
                    <a:pt x="719668" y="332281"/>
                  </a:cubicBezTo>
                  <a:cubicBezTo>
                    <a:pt x="673777" y="340001"/>
                    <a:pt x="649331" y="358443"/>
                    <a:pt x="650617" y="406049"/>
                  </a:cubicBezTo>
                  <a:cubicBezTo>
                    <a:pt x="652333" y="469524"/>
                    <a:pt x="655764" y="532999"/>
                    <a:pt x="654477" y="596474"/>
                  </a:cubicBezTo>
                  <a:cubicBezTo>
                    <a:pt x="654048" y="614916"/>
                    <a:pt x="644613" y="642793"/>
                    <a:pt x="630889" y="650513"/>
                  </a:cubicBezTo>
                  <a:cubicBezTo>
                    <a:pt x="406153" y="771458"/>
                    <a:pt x="243606" y="957165"/>
                    <a:pt x="96928" y="1160027"/>
                  </a:cubicBezTo>
                  <a:cubicBezTo>
                    <a:pt x="81917" y="1180614"/>
                    <a:pt x="51466" y="1188763"/>
                    <a:pt x="29164" y="1205060"/>
                  </a:cubicBezTo>
                  <a:cubicBezTo>
                    <a:pt x="18013" y="1213209"/>
                    <a:pt x="9864" y="1225218"/>
                    <a:pt x="0" y="1235511"/>
                  </a:cubicBezTo>
                  <a:cubicBezTo>
                    <a:pt x="10293" y="1242373"/>
                    <a:pt x="20587" y="1255240"/>
                    <a:pt x="31309" y="1255668"/>
                  </a:cubicBezTo>
                  <a:cubicBezTo>
                    <a:pt x="85777" y="1257813"/>
                    <a:pt x="140674" y="1258242"/>
                    <a:pt x="195142" y="1255668"/>
                  </a:cubicBezTo>
                  <a:cubicBezTo>
                    <a:pt x="206293" y="1255240"/>
                    <a:pt x="216587" y="1238942"/>
                    <a:pt x="226880" y="1230364"/>
                  </a:cubicBezTo>
                  <a:cubicBezTo>
                    <a:pt x="216587" y="1221786"/>
                    <a:pt x="206722" y="1211922"/>
                    <a:pt x="195571" y="1205060"/>
                  </a:cubicBezTo>
                  <a:cubicBezTo>
                    <a:pt x="187851" y="1200342"/>
                    <a:pt x="177987" y="1199913"/>
                    <a:pt x="160403" y="1195625"/>
                  </a:cubicBezTo>
                  <a:cubicBezTo>
                    <a:pt x="197287" y="1154881"/>
                    <a:pt x="226022" y="1119283"/>
                    <a:pt x="258617" y="1087975"/>
                  </a:cubicBezTo>
                  <a:cubicBezTo>
                    <a:pt x="484639" y="867528"/>
                    <a:pt x="762127" y="741436"/>
                    <a:pt x="1058057" y="647082"/>
                  </a:cubicBezTo>
                  <a:cubicBezTo>
                    <a:pt x="1119388" y="627782"/>
                    <a:pt x="1152412" y="636789"/>
                    <a:pt x="1162276" y="702837"/>
                  </a:cubicBezTo>
                  <a:cubicBezTo>
                    <a:pt x="1173427" y="774889"/>
                    <a:pt x="1215458" y="797620"/>
                    <a:pt x="1287510" y="793331"/>
                  </a:cubicBezTo>
                  <a:cubicBezTo>
                    <a:pt x="1398591" y="786898"/>
                    <a:pt x="1510530" y="790329"/>
                    <a:pt x="1622040" y="789471"/>
                  </a:cubicBezTo>
                  <a:cubicBezTo>
                    <a:pt x="1694092" y="789043"/>
                    <a:pt x="1704386" y="804482"/>
                    <a:pt x="1680797" y="874819"/>
                  </a:cubicBezTo>
                  <a:cubicBezTo>
                    <a:pt x="1677366" y="884684"/>
                    <a:pt x="1672648" y="894119"/>
                    <a:pt x="1669646" y="901839"/>
                  </a:cubicBezTo>
                  <a:cubicBezTo>
                    <a:pt x="1555563" y="907415"/>
                    <a:pt x="1550845" y="912132"/>
                    <a:pt x="1551703" y="1022355"/>
                  </a:cubicBezTo>
                  <a:cubicBezTo>
                    <a:pt x="1551703" y="1045086"/>
                    <a:pt x="1552990" y="1067817"/>
                    <a:pt x="1551703" y="1090548"/>
                  </a:cubicBezTo>
                  <a:cubicBezTo>
                    <a:pt x="1547414" y="1154023"/>
                    <a:pt x="1573576" y="1183616"/>
                    <a:pt x="1639195" y="1180614"/>
                  </a:cubicBezTo>
                  <a:cubicBezTo>
                    <a:pt x="1700526" y="1178040"/>
                    <a:pt x="1762285" y="1180185"/>
                    <a:pt x="1823616" y="1180185"/>
                  </a:cubicBezTo>
                  <a:cubicBezTo>
                    <a:pt x="1970723" y="1180185"/>
                    <a:pt x="1970723" y="1180185"/>
                    <a:pt x="1970294" y="1033935"/>
                  </a:cubicBezTo>
                  <a:cubicBezTo>
                    <a:pt x="1969865" y="912561"/>
                    <a:pt x="1969865" y="912561"/>
                    <a:pt x="1848920" y="899266"/>
                  </a:cubicBezTo>
                  <a:cubicBezTo>
                    <a:pt x="1812893" y="790758"/>
                    <a:pt x="1815896" y="786898"/>
                    <a:pt x="1933410" y="786040"/>
                  </a:cubicBezTo>
                  <a:cubicBezTo>
                    <a:pt x="2015327" y="785611"/>
                    <a:pt x="2098101" y="778749"/>
                    <a:pt x="2179161" y="786898"/>
                  </a:cubicBezTo>
                  <a:cubicBezTo>
                    <a:pt x="2290671" y="798478"/>
                    <a:pt x="2369156" y="771887"/>
                    <a:pt x="2391887" y="650942"/>
                  </a:cubicBezTo>
                  <a:cubicBezTo>
                    <a:pt x="2392745" y="647511"/>
                    <a:pt x="2397892" y="644509"/>
                    <a:pt x="2405611" y="635931"/>
                  </a:cubicBezTo>
                  <a:cubicBezTo>
                    <a:pt x="2762872" y="741865"/>
                    <a:pt x="3094400" y="892404"/>
                    <a:pt x="3341008" y="1190478"/>
                  </a:cubicBezTo>
                  <a:cubicBezTo>
                    <a:pt x="3315275" y="1204202"/>
                    <a:pt x="3297261" y="1213209"/>
                    <a:pt x="3281393" y="1224360"/>
                  </a:cubicBezTo>
                  <a:cubicBezTo>
                    <a:pt x="3280106" y="1225218"/>
                    <a:pt x="3291257" y="1253524"/>
                    <a:pt x="3297261" y="1253524"/>
                  </a:cubicBezTo>
                  <a:cubicBezTo>
                    <a:pt x="3367599" y="1255668"/>
                    <a:pt x="3437936" y="1254811"/>
                    <a:pt x="3508273" y="1254811"/>
                  </a:cubicBezTo>
                  <a:cubicBezTo>
                    <a:pt x="3509130" y="1243231"/>
                    <a:pt x="3509988" y="1231651"/>
                    <a:pt x="3510846" y="1220071"/>
                  </a:cubicBezTo>
                  <a:cubicBezTo>
                    <a:pt x="3493262" y="1214924"/>
                    <a:pt x="3474820" y="1211493"/>
                    <a:pt x="3458951" y="1202916"/>
                  </a:cubicBezTo>
                  <a:close/>
                  <a:moveTo>
                    <a:pt x="1213313" y="664237"/>
                  </a:moveTo>
                  <a:cubicBezTo>
                    <a:pt x="1213313" y="660377"/>
                    <a:pt x="1216316" y="657375"/>
                    <a:pt x="1220175" y="657375"/>
                  </a:cubicBezTo>
                  <a:lnTo>
                    <a:pt x="1540552" y="657375"/>
                  </a:lnTo>
                  <a:cubicBezTo>
                    <a:pt x="1544412" y="657375"/>
                    <a:pt x="1547414" y="660377"/>
                    <a:pt x="1547414" y="664237"/>
                  </a:cubicBezTo>
                  <a:cubicBezTo>
                    <a:pt x="1547414" y="668097"/>
                    <a:pt x="1544412" y="671099"/>
                    <a:pt x="1540552" y="671099"/>
                  </a:cubicBezTo>
                  <a:lnTo>
                    <a:pt x="1220175" y="671099"/>
                  </a:lnTo>
                  <a:cubicBezTo>
                    <a:pt x="1216316" y="671528"/>
                    <a:pt x="1213313" y="668097"/>
                    <a:pt x="1213313" y="664237"/>
                  </a:cubicBezTo>
                  <a:close/>
                  <a:moveTo>
                    <a:pt x="1227467" y="695975"/>
                  </a:moveTo>
                  <a:cubicBezTo>
                    <a:pt x="1227467" y="692115"/>
                    <a:pt x="1230469" y="689113"/>
                    <a:pt x="1234329" y="689113"/>
                  </a:cubicBezTo>
                  <a:lnTo>
                    <a:pt x="1554705" y="689113"/>
                  </a:lnTo>
                  <a:cubicBezTo>
                    <a:pt x="1558565" y="689113"/>
                    <a:pt x="1561567" y="692115"/>
                    <a:pt x="1561567" y="695975"/>
                  </a:cubicBezTo>
                  <a:cubicBezTo>
                    <a:pt x="1561567" y="699835"/>
                    <a:pt x="1558565" y="702837"/>
                    <a:pt x="1554705" y="702837"/>
                  </a:cubicBezTo>
                  <a:lnTo>
                    <a:pt x="1234329" y="702837"/>
                  </a:lnTo>
                  <a:cubicBezTo>
                    <a:pt x="1230898" y="702837"/>
                    <a:pt x="1227467" y="699835"/>
                    <a:pt x="1227467" y="695975"/>
                  </a:cubicBezTo>
                  <a:close/>
                  <a:moveTo>
                    <a:pt x="1569287" y="734574"/>
                  </a:moveTo>
                  <a:lnTo>
                    <a:pt x="1248911" y="734574"/>
                  </a:lnTo>
                  <a:cubicBezTo>
                    <a:pt x="1245051" y="734574"/>
                    <a:pt x="1242049" y="731572"/>
                    <a:pt x="1242049" y="727712"/>
                  </a:cubicBezTo>
                  <a:cubicBezTo>
                    <a:pt x="1242049" y="723852"/>
                    <a:pt x="1245051" y="720850"/>
                    <a:pt x="1248911" y="720850"/>
                  </a:cubicBezTo>
                  <a:lnTo>
                    <a:pt x="1569287" y="720850"/>
                  </a:lnTo>
                  <a:cubicBezTo>
                    <a:pt x="1573147" y="720850"/>
                    <a:pt x="1576149" y="723852"/>
                    <a:pt x="1576149" y="727712"/>
                  </a:cubicBezTo>
                  <a:cubicBezTo>
                    <a:pt x="1576578" y="731572"/>
                    <a:pt x="1573147" y="734574"/>
                    <a:pt x="1569287" y="734574"/>
                  </a:cubicBezTo>
                  <a:close/>
                  <a:moveTo>
                    <a:pt x="1850206" y="968316"/>
                  </a:moveTo>
                  <a:cubicBezTo>
                    <a:pt x="1894810" y="968316"/>
                    <a:pt x="1930837" y="1004342"/>
                    <a:pt x="1930837" y="1048946"/>
                  </a:cubicBezTo>
                  <a:cubicBezTo>
                    <a:pt x="1930837" y="1093550"/>
                    <a:pt x="1894810" y="1129576"/>
                    <a:pt x="1850206" y="1129576"/>
                  </a:cubicBezTo>
                  <a:cubicBezTo>
                    <a:pt x="1805602" y="1129576"/>
                    <a:pt x="1769576" y="1093550"/>
                    <a:pt x="1769576" y="1048946"/>
                  </a:cubicBezTo>
                  <a:cubicBezTo>
                    <a:pt x="1769147" y="1004342"/>
                    <a:pt x="1805602" y="968316"/>
                    <a:pt x="1850206" y="968316"/>
                  </a:cubicBezTo>
                  <a:close/>
                  <a:moveTo>
                    <a:pt x="2272657" y="734574"/>
                  </a:moveTo>
                  <a:lnTo>
                    <a:pt x="1952281" y="734574"/>
                  </a:lnTo>
                  <a:cubicBezTo>
                    <a:pt x="1948421" y="734574"/>
                    <a:pt x="1945419" y="731572"/>
                    <a:pt x="1945419" y="727712"/>
                  </a:cubicBezTo>
                  <a:cubicBezTo>
                    <a:pt x="1945419" y="723852"/>
                    <a:pt x="1948421" y="720850"/>
                    <a:pt x="1952281" y="720850"/>
                  </a:cubicBezTo>
                  <a:lnTo>
                    <a:pt x="2272657" y="720850"/>
                  </a:lnTo>
                  <a:cubicBezTo>
                    <a:pt x="2276517" y="720850"/>
                    <a:pt x="2279520" y="723852"/>
                    <a:pt x="2279520" y="727712"/>
                  </a:cubicBezTo>
                  <a:cubicBezTo>
                    <a:pt x="2279520" y="731572"/>
                    <a:pt x="2276517" y="734574"/>
                    <a:pt x="2272657" y="734574"/>
                  </a:cubicBezTo>
                  <a:close/>
                  <a:moveTo>
                    <a:pt x="2287239" y="702837"/>
                  </a:moveTo>
                  <a:lnTo>
                    <a:pt x="1966863" y="702837"/>
                  </a:lnTo>
                  <a:cubicBezTo>
                    <a:pt x="1963003" y="702837"/>
                    <a:pt x="1960001" y="699835"/>
                    <a:pt x="1960001" y="695975"/>
                  </a:cubicBezTo>
                  <a:cubicBezTo>
                    <a:pt x="1960001" y="692115"/>
                    <a:pt x="1963003" y="689113"/>
                    <a:pt x="1966863" y="689113"/>
                  </a:cubicBezTo>
                  <a:lnTo>
                    <a:pt x="2287239" y="689113"/>
                  </a:lnTo>
                  <a:cubicBezTo>
                    <a:pt x="2291099" y="689113"/>
                    <a:pt x="2294101" y="692115"/>
                    <a:pt x="2294101" y="695975"/>
                  </a:cubicBezTo>
                  <a:cubicBezTo>
                    <a:pt x="2294101" y="699835"/>
                    <a:pt x="2291099" y="702837"/>
                    <a:pt x="2287239" y="702837"/>
                  </a:cubicBezTo>
                  <a:close/>
                  <a:moveTo>
                    <a:pt x="2301393" y="671528"/>
                  </a:moveTo>
                  <a:lnTo>
                    <a:pt x="1981016" y="671528"/>
                  </a:lnTo>
                  <a:cubicBezTo>
                    <a:pt x="1977156" y="671528"/>
                    <a:pt x="1974154" y="668526"/>
                    <a:pt x="1974154" y="664666"/>
                  </a:cubicBezTo>
                  <a:cubicBezTo>
                    <a:pt x="1974154" y="660806"/>
                    <a:pt x="1977156" y="657804"/>
                    <a:pt x="1981016" y="657804"/>
                  </a:cubicBezTo>
                  <a:lnTo>
                    <a:pt x="2301393" y="657804"/>
                  </a:lnTo>
                  <a:cubicBezTo>
                    <a:pt x="2305253" y="657804"/>
                    <a:pt x="2308255" y="660806"/>
                    <a:pt x="2308255" y="664666"/>
                  </a:cubicBezTo>
                  <a:cubicBezTo>
                    <a:pt x="2308255" y="668526"/>
                    <a:pt x="2305253" y="671528"/>
                    <a:pt x="2301393" y="671528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534AFFB-35FD-141C-ABB2-9F6B165FD44C}"/>
                </a:ext>
              </a:extLst>
            </p:cNvPr>
            <p:cNvSpPr/>
            <p:nvPr/>
          </p:nvSpPr>
          <p:spPr>
            <a:xfrm>
              <a:off x="4626723" y="1842218"/>
              <a:ext cx="77199" cy="77199"/>
            </a:xfrm>
            <a:custGeom>
              <a:avLst/>
              <a:gdLst>
                <a:gd name="connsiteX0" fmla="*/ 77199 w 77199"/>
                <a:gd name="connsiteY0" fmla="*/ 38600 h 77199"/>
                <a:gd name="connsiteX1" fmla="*/ 38600 w 77199"/>
                <a:gd name="connsiteY1" fmla="*/ 77199 h 77199"/>
                <a:gd name="connsiteX2" fmla="*/ 0 w 77199"/>
                <a:gd name="connsiteY2" fmla="*/ 38600 h 77199"/>
                <a:gd name="connsiteX3" fmla="*/ 38600 w 77199"/>
                <a:gd name="connsiteY3" fmla="*/ 0 h 77199"/>
                <a:gd name="connsiteX4" fmla="*/ 77199 w 77199"/>
                <a:gd name="connsiteY4" fmla="*/ 38600 h 77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199" h="77199">
                  <a:moveTo>
                    <a:pt x="77199" y="38600"/>
                  </a:moveTo>
                  <a:cubicBezTo>
                    <a:pt x="77199" y="59918"/>
                    <a:pt x="59918" y="77199"/>
                    <a:pt x="38600" y="77199"/>
                  </a:cubicBezTo>
                  <a:cubicBezTo>
                    <a:pt x="17282" y="77199"/>
                    <a:pt x="0" y="59918"/>
                    <a:pt x="0" y="38600"/>
                  </a:cubicBezTo>
                  <a:cubicBezTo>
                    <a:pt x="0" y="17282"/>
                    <a:pt x="17282" y="0"/>
                    <a:pt x="38600" y="0"/>
                  </a:cubicBezTo>
                  <a:cubicBezTo>
                    <a:pt x="59918" y="0"/>
                    <a:pt x="77199" y="17282"/>
                    <a:pt x="77199" y="38600"/>
                  </a:cubicBezTo>
                  <a:close/>
                </a:path>
              </a:pathLst>
            </a:custGeom>
            <a:grpFill/>
            <a:ln w="42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Text Placeholder 1">
            <a:extLst>
              <a:ext uri="{FF2B5EF4-FFF2-40B4-BE49-F238E27FC236}">
                <a16:creationId xmlns:a16="http://schemas.microsoft.com/office/drawing/2014/main" id="{4CBFA0EB-AC27-EA35-DE54-56FD27904A2F}"/>
              </a:ext>
            </a:extLst>
          </p:cNvPr>
          <p:cNvSpPr txBox="1">
            <a:spLocks/>
          </p:cNvSpPr>
          <p:nvPr/>
        </p:nvSpPr>
        <p:spPr>
          <a:xfrm>
            <a:off x="235131" y="216998"/>
            <a:ext cx="11661595" cy="7242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AE9A85-CDC7-8D20-5252-698BCF574CD1}"/>
              </a:ext>
            </a:extLst>
          </p:cNvPr>
          <p:cNvSpPr txBox="1"/>
          <p:nvPr/>
        </p:nvSpPr>
        <p:spPr>
          <a:xfrm>
            <a:off x="6203061" y="4400988"/>
            <a:ext cx="5855159" cy="106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FTC is a type of control system to maintain the stability and performance of a system even when faults occur.</a:t>
            </a:r>
            <a:endParaRPr lang="en-US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3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7" grpId="0" animBg="1"/>
      <p:bldP spid="18" grpId="0" animBg="1"/>
      <p:bldP spid="21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37C422-CB4E-742C-2834-6B825168CA2C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92365" y="1003003"/>
                <a:ext cx="11834192" cy="1171073"/>
              </a:xfrm>
            </p:spPr>
            <p:txBody>
              <a:bodyPr>
                <a:normAutofit fontScale="92500" lnSpcReduction="10000"/>
              </a:bodyPr>
              <a:lstStyle/>
              <a:p>
                <a:pPr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latin typeface="Calibri (Body)"/>
                  </a:rPr>
                  <a:t>Convergence time of less than 1 second, ensuring fast fault detection. </a:t>
                </a:r>
              </a:p>
              <a:p>
                <a:pPr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0.02 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fr-FR" sz="2400" dirty="0">
                  <a:latin typeface="Calibri (Body)"/>
                </a:endParaRPr>
              </a:p>
              <a:p>
                <a:pPr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𝑅𝑀𝑆𝐸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0.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>
                  <a:latin typeface="Calibri (Body)"/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3637C422-CB4E-742C-2834-6B825168C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92365" y="1003003"/>
                <a:ext cx="11834192" cy="1171073"/>
              </a:xfrm>
              <a:blipFill>
                <a:blip r:embed="rId3"/>
                <a:stretch>
                  <a:fillRect l="-567" t="-8854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1CF44-F8D1-CFC7-364D-D260DD625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125" y="640597"/>
            <a:ext cx="11544951" cy="439736"/>
          </a:xfrm>
        </p:spPr>
        <p:txBody>
          <a:bodyPr/>
          <a:lstStyle/>
          <a:p>
            <a:r>
              <a:rPr lang="fr-FR" dirty="0">
                <a:latin typeface="Calibri (Body)"/>
              </a:rPr>
              <a:t>B. </a:t>
            </a:r>
            <a:r>
              <a:rPr lang="fr-FR" dirty="0" err="1">
                <a:latin typeface="Calibri (Body)"/>
              </a:rPr>
              <a:t>Fault</a:t>
            </a:r>
            <a:r>
              <a:rPr lang="fr-FR" dirty="0">
                <a:latin typeface="Calibri (Body)"/>
              </a:rPr>
              <a:t> estimation</a:t>
            </a:r>
            <a:endParaRPr lang="en-US" dirty="0">
              <a:latin typeface="Calibri (Body)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223F9B-ADAC-6DA4-5D08-5F58A545A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 (Body)"/>
            </a:endParaRPr>
          </a:p>
        </p:txBody>
      </p:sp>
      <p:graphicFrame>
        <p:nvGraphicFramePr>
          <p:cNvPr id="18" name="Diagramme 2">
            <a:extLst>
              <a:ext uri="{FF2B5EF4-FFF2-40B4-BE49-F238E27FC236}">
                <a16:creationId xmlns:a16="http://schemas.microsoft.com/office/drawing/2014/main" id="{270930FC-E0F2-A107-BFDA-A40505C94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7432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915A26E-7A17-59E6-FCAC-4FD4975193B9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D24AB4-FCFE-34A5-7E53-0152E5FC5ADF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aphic 11">
              <a:extLst>
                <a:ext uri="{FF2B5EF4-FFF2-40B4-BE49-F238E27FC236}">
                  <a16:creationId xmlns:a16="http://schemas.microsoft.com/office/drawing/2014/main" id="{06377D4F-5507-CB1D-673E-FF8440F27155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604E0C9-9EFE-55D5-397E-6B0D9E07C6B3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C35E3C2-6241-9475-D09C-E31BFB0FB211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A9BBD10-1E8D-808B-0994-8B1C61D0FB87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3D84E3E-345F-D602-3B39-82272FBC8E0F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576DC1C-B8FF-0EB7-F682-BC39BBAFEACE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AEED491-3300-DB12-BE44-0414677C50D1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470B2CF-F2FE-933B-675F-9F78B936EAC7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56074E-3702-BDE8-B620-A92E50702449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61217B0-94D4-3613-A4E7-80B0F5EDB88F}"/>
              </a:ext>
            </a:extLst>
          </p:cNvPr>
          <p:cNvSpPr txBox="1"/>
          <p:nvPr/>
        </p:nvSpPr>
        <p:spPr>
          <a:xfrm>
            <a:off x="2685636" y="6105072"/>
            <a:ext cx="702085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Fig.  4. Fault estimation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 (Body)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88007AE-A63D-E66A-8B24-52430261BC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689" y="2391438"/>
            <a:ext cx="7279824" cy="371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70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7C422-CB4E-742C-2834-6B825168C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347" y="1195837"/>
            <a:ext cx="11977306" cy="103301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GB" sz="2400" dirty="0">
                <a:latin typeface="Calibri (Body)"/>
              </a:rPr>
              <a:t>Excellent performance and resilience towards stability and tracking despite the occurrence of actuator failures.</a:t>
            </a:r>
            <a:endParaRPr lang="en-US" sz="2400" dirty="0">
              <a:latin typeface="Calibri (Body)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0223F9B-ADAC-6DA4-5D08-5F58A545A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" y="15906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Calibri (Body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C4E87E-E71D-14EC-AD63-C8828A96F794}"/>
              </a:ext>
            </a:extLst>
          </p:cNvPr>
          <p:cNvSpPr txBox="1"/>
          <p:nvPr/>
        </p:nvSpPr>
        <p:spPr>
          <a:xfrm>
            <a:off x="5628590" y="6104854"/>
            <a:ext cx="525758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effectLst/>
                <a:latin typeface="Calibri (Body)"/>
                <a:ea typeface="SimSun" panose="02010600030101010101" pitchFamily="2" charset="-122"/>
              </a:rPr>
              <a:t>Fig.5. The quadrotor's global trajectory in 3D </a:t>
            </a:r>
            <a:endParaRPr lang="en-US" sz="2000" dirty="0">
              <a:latin typeface="Calibri (Body)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DC1CF44-F8D1-CFC7-364D-D260DD625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904" y="708632"/>
            <a:ext cx="12013096" cy="439736"/>
          </a:xfrm>
          <a:noFill/>
        </p:spPr>
        <p:txBody>
          <a:bodyPr/>
          <a:lstStyle/>
          <a:p>
            <a:r>
              <a:rPr lang="fr-FR" dirty="0">
                <a:latin typeface="Calibri (Body)"/>
              </a:rPr>
              <a:t>C. </a:t>
            </a:r>
            <a:r>
              <a:rPr lang="en-US" dirty="0">
                <a:effectLst/>
                <a:latin typeface="Calibri (Body)"/>
                <a:ea typeface="SimSun" panose="02010600030101010101" pitchFamily="2" charset="-122"/>
              </a:rPr>
              <a:t>The quadrotor's global trajectory in 3D </a:t>
            </a:r>
            <a:endParaRPr lang="en-US" dirty="0">
              <a:latin typeface="Calibri (Body)"/>
            </a:endParaRPr>
          </a:p>
        </p:txBody>
      </p:sp>
      <p:graphicFrame>
        <p:nvGraphicFramePr>
          <p:cNvPr id="19" name="Diagramme 2">
            <a:extLst>
              <a:ext uri="{FF2B5EF4-FFF2-40B4-BE49-F238E27FC236}">
                <a16:creationId xmlns:a16="http://schemas.microsoft.com/office/drawing/2014/main" id="{B980CD3B-9784-5170-563E-318D36FA5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7432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1D8FA241-1E8D-EB4C-2335-5BEFA93EE5C8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37005F-0A47-0304-D6F8-F0D5B24443B0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9" name="Graphic 11">
              <a:extLst>
                <a:ext uri="{FF2B5EF4-FFF2-40B4-BE49-F238E27FC236}">
                  <a16:creationId xmlns:a16="http://schemas.microsoft.com/office/drawing/2014/main" id="{9CDD6A48-A56A-BF93-973B-790F993E95C9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8D9DF5D-0A5D-3B86-F2D5-E4B2F0FD3364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7D1AEE6-3152-6CAE-7DCC-6211171E90DF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FC6B4DA-4BC4-7709-7F8F-EC5356A2E3C6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62F953E-F428-45AA-0EF7-3078C41ACAFD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CA150408-C286-8A9E-9652-142526743D2A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B477DF5-A414-69FF-2B3D-F24F1B6C22D2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C999595-90EC-1AD5-2142-43C02F156459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25F537-C2A4-5B6F-D942-D169F0806583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B469182-ECC6-1B0B-6EC6-A662ADBC3E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15" y="1712343"/>
            <a:ext cx="5905854" cy="44540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D7A71D-74EE-3C4E-2BA3-35AAE3BF85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22" y="2903337"/>
            <a:ext cx="3900052" cy="315702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F75F29-C53D-88E9-FBFC-E7571AA03222}"/>
              </a:ext>
            </a:extLst>
          </p:cNvPr>
          <p:cNvSpPr/>
          <p:nvPr/>
        </p:nvSpPr>
        <p:spPr>
          <a:xfrm>
            <a:off x="6348722" y="2668225"/>
            <a:ext cx="1442728" cy="14561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608952-B43E-33A4-11F7-21BAAFC19CB2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491780" y="3396275"/>
            <a:ext cx="2856942" cy="10330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34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AD1D7D-7039-8549-5F0D-ACA35569326B}"/>
              </a:ext>
            </a:extLst>
          </p:cNvPr>
          <p:cNvSpPr txBox="1"/>
          <p:nvPr/>
        </p:nvSpPr>
        <p:spPr>
          <a:xfrm>
            <a:off x="6222113" y="6171534"/>
            <a:ext cx="5819883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Fig.7. </a:t>
            </a:r>
            <a:r>
              <a:rPr lang="en-US" sz="2000" dirty="0">
                <a:latin typeface="Calibri (Body)"/>
                <a:cs typeface="Arial" panose="020B0604020202020204" pitchFamily="34" charset="0"/>
              </a:rPr>
              <a:t>Control inputs of actuators in faulty case</a:t>
            </a:r>
            <a:endParaRPr lang="en-US" sz="2000" dirty="0">
              <a:effectLst/>
              <a:latin typeface="Calibri (Body)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4AD206-6D86-C296-A518-D9636F8C8B19}"/>
              </a:ext>
            </a:extLst>
          </p:cNvPr>
          <p:cNvCxnSpPr/>
          <p:nvPr/>
        </p:nvCxnSpPr>
        <p:spPr>
          <a:xfrm>
            <a:off x="6180379" y="1090031"/>
            <a:ext cx="0" cy="566928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0C2A7C0-3FE5-12BE-B5BA-C538AC1A4A89}"/>
              </a:ext>
            </a:extLst>
          </p:cNvPr>
          <p:cNvSpPr txBox="1">
            <a:spLocks/>
          </p:cNvSpPr>
          <p:nvPr/>
        </p:nvSpPr>
        <p:spPr>
          <a:xfrm>
            <a:off x="107347" y="694630"/>
            <a:ext cx="6073032" cy="439736"/>
          </a:xfrm>
          <a:prstGeom prst="rect">
            <a:avLst/>
          </a:prstGeom>
          <a:noFill/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D. Estimation errors</a:t>
            </a:r>
            <a:endParaRPr lang="en-US" dirty="0">
              <a:latin typeface="Calibri (Body)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687CFB-5098-2F42-A513-0D6E1444C55B}"/>
              </a:ext>
            </a:extLst>
          </p:cNvPr>
          <p:cNvSpPr txBox="1"/>
          <p:nvPr/>
        </p:nvSpPr>
        <p:spPr>
          <a:xfrm>
            <a:off x="26003" y="6189524"/>
            <a:ext cx="5943600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algn="ctr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Calibri (Body)"/>
                <a:ea typeface="Calibri" panose="020F0502020204030204" pitchFamily="34" charset="0"/>
                <a:cs typeface="Arial" panose="020B0604020202020204" pitchFamily="34" charset="0"/>
              </a:rPr>
              <a:t>Fig.6. Tracking errors </a:t>
            </a:r>
          </a:p>
        </p:txBody>
      </p:sp>
      <p:graphicFrame>
        <p:nvGraphicFramePr>
          <p:cNvPr id="18" name="Diagramme 2">
            <a:extLst>
              <a:ext uri="{FF2B5EF4-FFF2-40B4-BE49-F238E27FC236}">
                <a16:creationId xmlns:a16="http://schemas.microsoft.com/office/drawing/2014/main" id="{FDD1FE41-07E1-D3A4-B6C6-CF14802C57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774321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6FC9EC1-3070-B788-A53E-9050B9D7A8F9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5BA60E-537F-A0F8-0F5C-B7660BA48288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051659A0-9AC6-87FB-9D5A-160B43F4B580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C8F62A2-8704-5BCE-FB9C-DF31F0A1E0B5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3C2C5FC-C096-10E6-F645-8D2EB0125F47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0E158B6-6E64-1C47-ECC2-95F6236428EB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22B8ED4-3DFD-E601-9388-AF7C61C582E9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CCFAEB7-242C-0085-A851-DFC1389681F5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999D54B-4DD6-E974-8BEC-634BF9DD6FB6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FA41C03-DB27-B5B3-2F11-DACE0547DA2B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AD37081-FAFB-3683-6EBF-E4905E449B96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3C910D68-0174-BF3F-A9E6-3BCD78E6A116}"/>
              </a:ext>
            </a:extLst>
          </p:cNvPr>
          <p:cNvSpPr txBox="1">
            <a:spLocks/>
          </p:cNvSpPr>
          <p:nvPr/>
        </p:nvSpPr>
        <p:spPr>
          <a:xfrm>
            <a:off x="6371122" y="694630"/>
            <a:ext cx="3697216" cy="439736"/>
          </a:xfrm>
          <a:prstGeom prst="rect">
            <a:avLst/>
          </a:prstGeom>
          <a:noFill/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400" dirty="0">
                <a:effectLst/>
                <a:latin typeface="Calibri (Body)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dirty="0">
                <a:latin typeface="Calibri (Body)"/>
                <a:cs typeface="Times New Roman" panose="02020603050405020304" pitchFamily="18" charset="0"/>
              </a:rPr>
              <a:t>Control inputs </a:t>
            </a:r>
            <a:endParaRPr lang="en-US" dirty="0"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FCEFBB-776D-C0AF-C9CE-A3F3F43AA6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09" y="2774384"/>
            <a:ext cx="5860771" cy="323990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1C7BB45-75B4-F9BC-1763-8EF76830FD75}"/>
              </a:ext>
            </a:extLst>
          </p:cNvPr>
          <p:cNvGrpSpPr/>
          <p:nvPr/>
        </p:nvGrpSpPr>
        <p:grpSpPr>
          <a:xfrm>
            <a:off x="1228727" y="2270707"/>
            <a:ext cx="3992010" cy="369332"/>
            <a:chOff x="2562225" y="2298080"/>
            <a:chExt cx="3667126" cy="55600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2B7E707-80CE-A7A9-6AA8-54EBE61E57F5}"/>
                </a:ext>
              </a:extLst>
            </p:cNvPr>
            <p:cNvCxnSpPr/>
            <p:nvPr/>
          </p:nvCxnSpPr>
          <p:spPr>
            <a:xfrm>
              <a:off x="2562225" y="2552700"/>
              <a:ext cx="603298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D50DE0-D605-C078-676E-5E89321CEED4}"/>
                </a:ext>
              </a:extLst>
            </p:cNvPr>
            <p:cNvCxnSpPr/>
            <p:nvPr/>
          </p:nvCxnSpPr>
          <p:spPr>
            <a:xfrm>
              <a:off x="4552950" y="2565916"/>
              <a:ext cx="603298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CECAB19-CB60-0C71-3D30-0D9C73DD5D11}"/>
                </a:ext>
              </a:extLst>
            </p:cNvPr>
            <p:cNvSpPr txBox="1"/>
            <p:nvPr/>
          </p:nvSpPr>
          <p:spPr>
            <a:xfrm>
              <a:off x="3108373" y="2298080"/>
              <a:ext cx="2371725" cy="497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Traditional SMC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CEC989-515C-4C59-9FF5-00EE0D75DF3E}"/>
                </a:ext>
              </a:extLst>
            </p:cNvPr>
            <p:cNvSpPr txBox="1"/>
            <p:nvPr/>
          </p:nvSpPr>
          <p:spPr>
            <a:xfrm>
              <a:off x="5118149" y="2298080"/>
              <a:ext cx="1111202" cy="55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FTC--SMC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B3BEF80-BC60-50C4-B09C-B1BAD33E2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4" y="2609154"/>
            <a:ext cx="5838876" cy="359219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2BB52A7-65F9-E6E3-6462-F7DB09C5E231}"/>
              </a:ext>
            </a:extLst>
          </p:cNvPr>
          <p:cNvSpPr txBox="1"/>
          <p:nvPr/>
        </p:nvSpPr>
        <p:spPr>
          <a:xfrm>
            <a:off x="6213700" y="1104003"/>
            <a:ext cx="5860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latin typeface="Calibri (Body)"/>
                <a:cs typeface="Times New Roman" panose="02020603050405020304" pitchFamily="18" charset="0"/>
              </a:rPr>
              <a:t>The input control signals are acceptable and physically realizable.</a:t>
            </a:r>
            <a:endParaRPr lang="en-US" sz="2400" dirty="0">
              <a:latin typeface="Calibri (Body)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401D7DD0-3996-7D29-9F5D-1871633039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878402"/>
                  </p:ext>
                </p:extLst>
              </p:nvPr>
            </p:nvGraphicFramePr>
            <p:xfrm>
              <a:off x="327627" y="1073344"/>
              <a:ext cx="558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67">
                      <a:extLst>
                        <a:ext uri="{9D8B030D-6E8A-4147-A177-3AD203B41FA5}">
                          <a16:colId xmlns:a16="http://schemas.microsoft.com/office/drawing/2014/main" val="249750946"/>
                        </a:ext>
                      </a:extLst>
                    </a:gridCol>
                    <a:gridCol w="1862667">
                      <a:extLst>
                        <a:ext uri="{9D8B030D-6E8A-4147-A177-3AD203B41FA5}">
                          <a16:colId xmlns:a16="http://schemas.microsoft.com/office/drawing/2014/main" val="1707066609"/>
                        </a:ext>
                      </a:extLst>
                    </a:gridCol>
                    <a:gridCol w="1862667">
                      <a:extLst>
                        <a:ext uri="{9D8B030D-6E8A-4147-A177-3AD203B41FA5}">
                          <a16:colId xmlns:a16="http://schemas.microsoft.com/office/drawing/2014/main" val="24153144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𝑹𝑴𝑺𝑬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1" i="1" smtClean="0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/>
                            <a:t> [rad]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𝑹𝑴𝑺𝑬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1" i="1" dirty="0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b="1" dirty="0"/>
                            <a:t> [m]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770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b="1" dirty="0"/>
                            <a:t>Traditional SMC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0002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FTC-SMC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11797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>
                <a:extLst>
                  <a:ext uri="{FF2B5EF4-FFF2-40B4-BE49-F238E27FC236}">
                    <a16:creationId xmlns:a16="http://schemas.microsoft.com/office/drawing/2014/main" id="{401D7DD0-3996-7D29-9F5D-1871633039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5878402"/>
                  </p:ext>
                </p:extLst>
              </p:nvPr>
            </p:nvGraphicFramePr>
            <p:xfrm>
              <a:off x="327627" y="1073344"/>
              <a:ext cx="5588001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2667">
                      <a:extLst>
                        <a:ext uri="{9D8B030D-6E8A-4147-A177-3AD203B41FA5}">
                          <a16:colId xmlns:a16="http://schemas.microsoft.com/office/drawing/2014/main" val="249750946"/>
                        </a:ext>
                      </a:extLst>
                    </a:gridCol>
                    <a:gridCol w="1862667">
                      <a:extLst>
                        <a:ext uri="{9D8B030D-6E8A-4147-A177-3AD203B41FA5}">
                          <a16:colId xmlns:a16="http://schemas.microsoft.com/office/drawing/2014/main" val="1707066609"/>
                        </a:ext>
                      </a:extLst>
                    </a:gridCol>
                    <a:gridCol w="1862667">
                      <a:extLst>
                        <a:ext uri="{9D8B030D-6E8A-4147-A177-3AD203B41FA5}">
                          <a16:colId xmlns:a16="http://schemas.microsoft.com/office/drawing/2014/main" val="24153144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327" t="-8197" r="-101307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327" t="-8197" r="-1307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037707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fr-FR" b="1" dirty="0"/>
                            <a:t>Traditional SMC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327" t="-108197" r="-10130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327" t="-108197" r="-1307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00022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FTC-SMC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327" t="-208197" r="-10130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0327" t="-208197" r="-1307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0611797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2464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5839794" y="400514"/>
            <a:ext cx="339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cs typeface="Arial" pitchFamily="34" charset="0"/>
              </a:rPr>
              <a:t>Outline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A84F1B-F45F-0D8A-F376-B933974FA1C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r="6644"/>
          <a:stretch>
            <a:fillRect/>
          </a:stretch>
        </p:blipFill>
        <p:spPr>
          <a:xfrm>
            <a:off x="1" y="0"/>
            <a:ext cx="5064608" cy="6858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A8403-A34B-C30D-E2BB-D768BB0C321B}"/>
              </a:ext>
            </a:extLst>
          </p:cNvPr>
          <p:cNvSpPr txBox="1"/>
          <p:nvPr/>
        </p:nvSpPr>
        <p:spPr>
          <a:xfrm>
            <a:off x="5065359" y="1427820"/>
            <a:ext cx="7288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Quadrotor Nonlinear Dynamical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F612E-A6D5-A5B5-4468-6147EC50727B}"/>
              </a:ext>
            </a:extLst>
          </p:cNvPr>
          <p:cNvSpPr txBox="1"/>
          <p:nvPr/>
        </p:nvSpPr>
        <p:spPr>
          <a:xfrm>
            <a:off x="5028596" y="2489250"/>
            <a:ext cx="621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Nonlinear adaptive observer design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AC2892-9C97-4A84-56DA-5DFFBF4D54E2}"/>
              </a:ext>
            </a:extLst>
          </p:cNvPr>
          <p:cNvSpPr txBox="1"/>
          <p:nvPr/>
        </p:nvSpPr>
        <p:spPr>
          <a:xfrm>
            <a:off x="5065359" y="3319620"/>
            <a:ext cx="70599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Quadrotor FYC in presence of Actuator Faults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6B772-4F8D-EFB3-4D57-972D996F1648}"/>
              </a:ext>
            </a:extLst>
          </p:cNvPr>
          <p:cNvSpPr txBox="1"/>
          <p:nvPr/>
        </p:nvSpPr>
        <p:spPr>
          <a:xfrm>
            <a:off x="5069768" y="4532790"/>
            <a:ext cx="6210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Simulation Results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2BC457-2CFD-F47B-3021-7B359C75B292}"/>
              </a:ext>
            </a:extLst>
          </p:cNvPr>
          <p:cNvGrpSpPr/>
          <p:nvPr/>
        </p:nvGrpSpPr>
        <p:grpSpPr>
          <a:xfrm>
            <a:off x="4564922" y="5571600"/>
            <a:ext cx="6715146" cy="584775"/>
            <a:chOff x="4631597" y="4342875"/>
            <a:chExt cx="6715146" cy="5847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EA85A-4308-1169-4160-B699983B0F36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945667-653E-8925-C56F-6E7C95AF069A}"/>
                </a:ext>
              </a:extLst>
            </p:cNvPr>
            <p:cNvSpPr txBox="1"/>
            <p:nvPr/>
          </p:nvSpPr>
          <p:spPr>
            <a:xfrm>
              <a:off x="5136443" y="434287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cs typeface="Arial" pitchFamily="34" charset="0"/>
                </a:rPr>
                <a:t>Conclusion</a:t>
              </a:r>
            </a:p>
          </p:txBody>
        </p:sp>
      </p:grpSp>
      <p:sp>
        <p:nvSpPr>
          <p:cNvPr id="28" name="Chevron 2">
            <a:extLst>
              <a:ext uri="{FF2B5EF4-FFF2-40B4-BE49-F238E27FC236}">
                <a16:creationId xmlns:a16="http://schemas.microsoft.com/office/drawing/2014/main" id="{58CE990B-D0BB-22ED-7B6E-6A40D33DA16E}"/>
              </a:ext>
            </a:extLst>
          </p:cNvPr>
          <p:cNvSpPr/>
          <p:nvPr/>
        </p:nvSpPr>
        <p:spPr>
          <a:xfrm rot="5400000">
            <a:off x="4528346" y="2542149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D05B47F9-6797-A194-0077-9B986D1309CC}"/>
              </a:ext>
            </a:extLst>
          </p:cNvPr>
          <p:cNvSpPr/>
          <p:nvPr/>
        </p:nvSpPr>
        <p:spPr>
          <a:xfrm rot="5400000">
            <a:off x="4528346" y="3568814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Chevron 2">
            <a:extLst>
              <a:ext uri="{FF2B5EF4-FFF2-40B4-BE49-F238E27FC236}">
                <a16:creationId xmlns:a16="http://schemas.microsoft.com/office/drawing/2014/main" id="{79D4821C-A013-1B92-7ABF-25B4578ED0A0}"/>
              </a:ext>
            </a:extLst>
          </p:cNvPr>
          <p:cNvSpPr/>
          <p:nvPr/>
        </p:nvSpPr>
        <p:spPr>
          <a:xfrm rot="5400000">
            <a:off x="4528346" y="4608990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E5B126BE-7905-CA24-6210-0797634A94C4}"/>
              </a:ext>
            </a:extLst>
          </p:cNvPr>
          <p:cNvSpPr/>
          <p:nvPr/>
        </p:nvSpPr>
        <p:spPr>
          <a:xfrm rot="5400000">
            <a:off x="4532733" y="1427820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F674D-3792-F927-965B-98EAAC47790C}"/>
              </a:ext>
            </a:extLst>
          </p:cNvPr>
          <p:cNvSpPr txBox="1"/>
          <p:nvPr/>
        </p:nvSpPr>
        <p:spPr>
          <a:xfrm>
            <a:off x="5756417" y="6452253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2000" b="1" dirty="0">
              <a:solidFill>
                <a:schemeClr val="accent3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746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me 2">
            <a:extLst>
              <a:ext uri="{FF2B5EF4-FFF2-40B4-BE49-F238E27FC236}">
                <a16:creationId xmlns:a16="http://schemas.microsoft.com/office/drawing/2014/main" id="{1DAA9D7D-F45C-2AE2-82FB-9B92B52652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609088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EA45DFE2-B42E-34EC-BEB4-746477474625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FD5944-F212-5E34-E275-653119EAC81E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7" name="Graphic 11">
              <a:extLst>
                <a:ext uri="{FF2B5EF4-FFF2-40B4-BE49-F238E27FC236}">
                  <a16:creationId xmlns:a16="http://schemas.microsoft.com/office/drawing/2014/main" id="{52B8009E-8AFF-0AD9-8860-14108420DA4F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DBAAA65-11A3-F6C2-F520-31E4AA375721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AA81BFB-47B8-3B47-9960-5EA7D75D0B83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E629EF2-758A-4E25-5012-3F4ACF1D0946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BFE295-3301-B58F-BCC1-F8C38CE05212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892076C-BCE8-3D57-7575-5B78F15AFCD0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9854545-D955-F7B8-4367-CD9FF83D80E6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F0E1FFB-BE1B-BEC5-B1A8-EDB27810F724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477969-63DC-7FB1-4DFF-008B7CBF57C1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C11D5CD-7EDF-EC5E-8FC4-C307A11B2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33" y="2460494"/>
            <a:ext cx="3534247" cy="2052723"/>
          </a:xfrm>
          <a:prstGeom prst="rect">
            <a:avLst/>
          </a:prstGeom>
        </p:spPr>
      </p:pic>
      <p:grpSp>
        <p:nvGrpSpPr>
          <p:cNvPr id="3" name="Group 41">
            <a:extLst>
              <a:ext uri="{FF2B5EF4-FFF2-40B4-BE49-F238E27FC236}">
                <a16:creationId xmlns:a16="http://schemas.microsoft.com/office/drawing/2014/main" id="{7D8C8EF7-C7FB-4DA7-965F-568F0857F81E}"/>
              </a:ext>
            </a:extLst>
          </p:cNvPr>
          <p:cNvGrpSpPr/>
          <p:nvPr/>
        </p:nvGrpSpPr>
        <p:grpSpPr>
          <a:xfrm>
            <a:off x="4090468" y="1962549"/>
            <a:ext cx="3953917" cy="3953917"/>
            <a:chOff x="3018304" y="1378094"/>
            <a:chExt cx="3096667" cy="3096667"/>
          </a:xfrm>
        </p:grpSpPr>
        <p:sp>
          <p:nvSpPr>
            <p:cNvPr id="4" name="Block Arc 42">
              <a:extLst>
                <a:ext uri="{FF2B5EF4-FFF2-40B4-BE49-F238E27FC236}">
                  <a16:creationId xmlns:a16="http://schemas.microsoft.com/office/drawing/2014/main" id="{D0BC1FE5-86D0-4EB0-89C1-AE8F52E98318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endParaRPr>
            </a:p>
          </p:txBody>
        </p:sp>
        <p:sp>
          <p:nvSpPr>
            <p:cNvPr id="5" name="Block Arc 46">
              <a:extLst>
                <a:ext uri="{FF2B5EF4-FFF2-40B4-BE49-F238E27FC236}">
                  <a16:creationId xmlns:a16="http://schemas.microsoft.com/office/drawing/2014/main" id="{9C37CDC7-C0A2-4E78-A2C1-F6741FA75BEF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endParaRPr>
            </a:p>
          </p:txBody>
        </p:sp>
        <p:grpSp>
          <p:nvGrpSpPr>
            <p:cNvPr id="6" name="Group 47">
              <a:extLst>
                <a:ext uri="{FF2B5EF4-FFF2-40B4-BE49-F238E27FC236}">
                  <a16:creationId xmlns:a16="http://schemas.microsoft.com/office/drawing/2014/main" id="{0771A8B5-F67B-4E73-81DB-D81B17D26036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9" name="Block Arc 50">
                <a:extLst>
                  <a:ext uri="{FF2B5EF4-FFF2-40B4-BE49-F238E27FC236}">
                    <a16:creationId xmlns:a16="http://schemas.microsoft.com/office/drawing/2014/main" id="{6A98349F-8B32-40AA-A56C-6BA40AD4DA85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</a:endParaRPr>
              </a:p>
            </p:txBody>
          </p:sp>
          <p:sp>
            <p:nvSpPr>
              <p:cNvPr id="10" name="Block Arc 51">
                <a:extLst>
                  <a:ext uri="{FF2B5EF4-FFF2-40B4-BE49-F238E27FC236}">
                    <a16:creationId xmlns:a16="http://schemas.microsoft.com/office/drawing/2014/main" id="{C41917A2-9115-4045-83EA-1AE3BB81B247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(Body)"/>
                </a:endParaRPr>
              </a:p>
            </p:txBody>
          </p:sp>
        </p:grpSp>
        <p:sp>
          <p:nvSpPr>
            <p:cNvPr id="7" name="Block Arc 48">
              <a:extLst>
                <a:ext uri="{FF2B5EF4-FFF2-40B4-BE49-F238E27FC236}">
                  <a16:creationId xmlns:a16="http://schemas.microsoft.com/office/drawing/2014/main" id="{CCABC0CA-09C5-4852-AE03-4060BD13BF6C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endParaRPr>
            </a:p>
          </p:txBody>
        </p:sp>
        <p:sp>
          <p:nvSpPr>
            <p:cNvPr id="8" name="Block Arc 49">
              <a:extLst>
                <a:ext uri="{FF2B5EF4-FFF2-40B4-BE49-F238E27FC236}">
                  <a16:creationId xmlns:a16="http://schemas.microsoft.com/office/drawing/2014/main" id="{D92BD616-BE18-4303-BF0E-761795299F29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B7278F2-733A-479E-82AD-B1AF7036756E}"/>
              </a:ext>
            </a:extLst>
          </p:cNvPr>
          <p:cNvSpPr txBox="1"/>
          <p:nvPr/>
        </p:nvSpPr>
        <p:spPr>
          <a:xfrm>
            <a:off x="4845294" y="4425601"/>
            <a:ext cx="2444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(Body)"/>
                <a:cs typeface="Arial" pitchFamily="34" charset="0"/>
              </a:rPr>
              <a:t>The contributions of this work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 (Body)"/>
              <a:cs typeface="Arial" pitchFamily="34" charset="0"/>
            </a:endParaRPr>
          </a:p>
        </p:txBody>
      </p:sp>
      <p:sp>
        <p:nvSpPr>
          <p:cNvPr id="33" name="Freeform 98">
            <a:extLst>
              <a:ext uri="{FF2B5EF4-FFF2-40B4-BE49-F238E27FC236}">
                <a16:creationId xmlns:a16="http://schemas.microsoft.com/office/drawing/2014/main" id="{27AD12E0-374C-45A4-9231-C2ECF7DCF1D0}"/>
              </a:ext>
            </a:extLst>
          </p:cNvPr>
          <p:cNvSpPr/>
          <p:nvPr/>
        </p:nvSpPr>
        <p:spPr>
          <a:xfrm>
            <a:off x="6958201" y="1579647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 w="19050">
            <a:solidFill>
              <a:schemeClr val="accent3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Calibri (Body)"/>
            </a:endParaRPr>
          </a:p>
        </p:txBody>
      </p:sp>
      <p:sp>
        <p:nvSpPr>
          <p:cNvPr id="34" name="Freeform 99">
            <a:extLst>
              <a:ext uri="{FF2B5EF4-FFF2-40B4-BE49-F238E27FC236}">
                <a16:creationId xmlns:a16="http://schemas.microsoft.com/office/drawing/2014/main" id="{9EF19E49-DF9F-4137-A24C-D08FEC3D672A}"/>
              </a:ext>
            </a:extLst>
          </p:cNvPr>
          <p:cNvSpPr/>
          <p:nvPr/>
        </p:nvSpPr>
        <p:spPr>
          <a:xfrm flipH="1">
            <a:off x="4254215" y="1579647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 w="1905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Calibri (Body)"/>
            </a:endParaRPr>
          </a:p>
        </p:txBody>
      </p:sp>
      <p:cxnSp>
        <p:nvCxnSpPr>
          <p:cNvPr id="35" name="Straight Connector 100">
            <a:extLst>
              <a:ext uri="{FF2B5EF4-FFF2-40B4-BE49-F238E27FC236}">
                <a16:creationId xmlns:a16="http://schemas.microsoft.com/office/drawing/2014/main" id="{CA0FCBB2-940E-4DEB-8569-2EE3719FB0E5}"/>
              </a:ext>
            </a:extLst>
          </p:cNvPr>
          <p:cNvCxnSpPr>
            <a:cxnSpLocks/>
          </p:cNvCxnSpPr>
          <p:nvPr/>
        </p:nvCxnSpPr>
        <p:spPr>
          <a:xfrm>
            <a:off x="7968151" y="3118690"/>
            <a:ext cx="581917" cy="5861"/>
          </a:xfrm>
          <a:prstGeom prst="line">
            <a:avLst/>
          </a:prstGeom>
          <a:ln w="19050">
            <a:solidFill>
              <a:schemeClr val="accent4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103">
            <a:extLst>
              <a:ext uri="{FF2B5EF4-FFF2-40B4-BE49-F238E27FC236}">
                <a16:creationId xmlns:a16="http://schemas.microsoft.com/office/drawing/2014/main" id="{FC2202E7-2527-4021-AF3D-D8273B690FA2}"/>
              </a:ext>
            </a:extLst>
          </p:cNvPr>
          <p:cNvSpPr/>
          <p:nvPr/>
        </p:nvSpPr>
        <p:spPr>
          <a:xfrm flipH="1">
            <a:off x="3338055" y="4587656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 w="190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Calibri (Body)"/>
            </a:endParaRPr>
          </a:p>
        </p:txBody>
      </p:sp>
      <p:cxnSp>
        <p:nvCxnSpPr>
          <p:cNvPr id="37" name="Straight Connector 40">
            <a:extLst>
              <a:ext uri="{FF2B5EF4-FFF2-40B4-BE49-F238E27FC236}">
                <a16:creationId xmlns:a16="http://schemas.microsoft.com/office/drawing/2014/main" id="{0C9FB8A4-FAA7-4AA0-835D-7E8C01442B15}"/>
              </a:ext>
            </a:extLst>
          </p:cNvPr>
          <p:cNvCxnSpPr>
            <a:cxnSpLocks/>
          </p:cNvCxnSpPr>
          <p:nvPr/>
        </p:nvCxnSpPr>
        <p:spPr>
          <a:xfrm flipH="1">
            <a:off x="3497279" y="3118690"/>
            <a:ext cx="593190" cy="5861"/>
          </a:xfrm>
          <a:prstGeom prst="line">
            <a:avLst/>
          </a:prstGeom>
          <a:ln w="19050">
            <a:solidFill>
              <a:schemeClr val="accent6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103">
            <a:extLst>
              <a:ext uri="{FF2B5EF4-FFF2-40B4-BE49-F238E27FC236}">
                <a16:creationId xmlns:a16="http://schemas.microsoft.com/office/drawing/2014/main" id="{AE2D3AD5-687D-4017-9D8B-76FA304A50B5}"/>
              </a:ext>
            </a:extLst>
          </p:cNvPr>
          <p:cNvSpPr/>
          <p:nvPr/>
        </p:nvSpPr>
        <p:spPr>
          <a:xfrm>
            <a:off x="8101379" y="4587656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noFill/>
          <a:ln w="19050">
            <a:solidFill>
              <a:schemeClr val="accent5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Calibri (Body)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AAE48-2DB1-0DB1-AC27-A081C9136D5B}"/>
              </a:ext>
            </a:extLst>
          </p:cNvPr>
          <p:cNvSpPr txBox="1"/>
          <p:nvPr/>
        </p:nvSpPr>
        <p:spPr>
          <a:xfrm>
            <a:off x="167492" y="4837521"/>
            <a:ext cx="36500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endParaRPr lang="en-GB" dirty="0">
              <a:latin typeface="Calibri (Body)"/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5D8A396-0EF1-BA20-6953-75F635717785}"/>
              </a:ext>
            </a:extLst>
          </p:cNvPr>
          <p:cNvSpPr txBox="1"/>
          <p:nvPr/>
        </p:nvSpPr>
        <p:spPr>
          <a:xfrm>
            <a:off x="167491" y="2514510"/>
            <a:ext cx="3291840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latin typeface="Calibri (Body)"/>
                <a:cs typeface="Arial" pitchFamily="34" charset="0"/>
              </a:rPr>
              <a:t>Both system state and the actuator faults can be simultaneously estimated by the used AO.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0BBD07-BE5C-1BFB-20A4-829A620A1E9E}"/>
              </a:ext>
            </a:extLst>
          </p:cNvPr>
          <p:cNvSpPr txBox="1"/>
          <p:nvPr/>
        </p:nvSpPr>
        <p:spPr>
          <a:xfrm>
            <a:off x="167491" y="956937"/>
            <a:ext cx="4032691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latin typeface="Calibri (Body)"/>
                <a:cs typeface="Arial" pitchFamily="34" charset="0"/>
              </a:rPr>
              <a:t>The used observer does not </a:t>
            </a:r>
            <a:r>
              <a:rPr lang="en-US" sz="2000" dirty="0">
                <a:latin typeface="Calibri (Body)"/>
                <a:cs typeface="Arial" pitchFamily="34" charset="0"/>
              </a:rPr>
              <a:t>require</a:t>
            </a:r>
            <a:r>
              <a:rPr lang="en-GB" sz="2000" dirty="0">
                <a:latin typeface="Calibri (Body)"/>
                <a:cs typeface="Arial" pitchFamily="34" charset="0"/>
              </a:rPr>
              <a:t> that the system structure meets the required standard observer matching requirement for the traditional ASO.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D67C95-295E-147D-F6D6-67C82EB833BB}"/>
              </a:ext>
            </a:extLst>
          </p:cNvPr>
          <p:cNvSpPr txBox="1"/>
          <p:nvPr/>
        </p:nvSpPr>
        <p:spPr>
          <a:xfrm>
            <a:off x="7963100" y="1381290"/>
            <a:ext cx="4053775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anchor="ctr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 (Body)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C86B619-FA9C-EB7A-6913-9CE243D4DD35}"/>
                  </a:ext>
                </a:extLst>
              </p:cNvPr>
              <p:cNvSpPr txBox="1"/>
              <p:nvPr/>
            </p:nvSpPr>
            <p:spPr>
              <a:xfrm>
                <a:off x="8569946" y="2823620"/>
                <a:ext cx="3462372" cy="71404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>
                    <a:latin typeface="Calibri (Body)"/>
                    <a:cs typeface="Arial" pitchFamily="34" charset="0"/>
                  </a:rPr>
                  <a:t>RMSE values in the faulty case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10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  <a:cs typeface="Arial" pitchFamily="34" charset="0"/>
                          </a:rPr>
                          <m:t>−4</m:t>
                        </m:r>
                      </m:sup>
                    </m:sSup>
                    <m:r>
                      <a:rPr lang="en-US" sz="2000">
                        <a:latin typeface="Cambria Math" panose="02040503050406030204" pitchFamily="18" charset="0"/>
                        <a:cs typeface="Arial" pitchFamily="34" charset="0"/>
                      </a:rPr>
                      <m:t> </m:t>
                    </m:r>
                    <m:r>
                      <a:rPr lang="en-US" sz="2000">
                        <a:latin typeface="Cambria Math" panose="02040503050406030204" pitchFamily="18" charset="0"/>
                        <a:cs typeface="Arial" pitchFamily="34" charset="0"/>
                      </a:rPr>
                      <m:t>𝑟𝑎𝑑</m:t>
                    </m:r>
                  </m:oMath>
                </a14:m>
                <a:r>
                  <a:rPr lang="en-US" sz="2000" dirty="0">
                    <a:latin typeface="Calibri (Body)"/>
                    <a:cs typeface="Arial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C86B619-FA9C-EB7A-6913-9CE243D4D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946" y="2823620"/>
                <a:ext cx="3462372" cy="714042"/>
              </a:xfrm>
              <a:prstGeom prst="rect">
                <a:avLst/>
              </a:prstGeom>
              <a:blipFill>
                <a:blip r:embed="rId9"/>
                <a:stretch>
                  <a:fillRect l="-1937" t="-4274" r="-1761" b="-14530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9C90A72-6F32-4776-15AD-0A1DDC8049B6}"/>
              </a:ext>
            </a:extLst>
          </p:cNvPr>
          <p:cNvSpPr txBox="1"/>
          <p:nvPr/>
        </p:nvSpPr>
        <p:spPr>
          <a:xfrm>
            <a:off x="8082683" y="4807704"/>
            <a:ext cx="3931920" cy="369332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 (Body)"/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0D39DF-CFC7-C622-27B6-53B3A99A9613}"/>
              </a:ext>
            </a:extLst>
          </p:cNvPr>
          <p:cNvSpPr txBox="1"/>
          <p:nvPr/>
        </p:nvSpPr>
        <p:spPr>
          <a:xfrm>
            <a:off x="7968151" y="1095792"/>
            <a:ext cx="404645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latin typeface="Calibri (Body)"/>
                <a:cs typeface="Arial" pitchFamily="34" charset="0"/>
              </a:rPr>
              <a:t>Regardless of the number of tracked outputs, both additive and multiplicative faults can be estimated.</a:t>
            </a:r>
            <a:endParaRPr lang="en-US" sz="2000" dirty="0">
              <a:latin typeface="Calibri (Body)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4A5637-F3A3-F393-EF59-C3B9F9070B28}"/>
              </a:ext>
            </a:extLst>
          </p:cNvPr>
          <p:cNvSpPr txBox="1"/>
          <p:nvPr/>
        </p:nvSpPr>
        <p:spPr>
          <a:xfrm>
            <a:off x="167491" y="5048636"/>
            <a:ext cx="39539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Calibri (Body)"/>
                <a:cs typeface="Arial" pitchFamily="34" charset="0"/>
              </a:rPr>
              <a:t>The non-linearity of the quadrotor and the high-order non-holonomic constraints are not neglected.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D735597-87C1-746A-78EE-69E3C5ECE5FD}"/>
              </a:ext>
            </a:extLst>
          </p:cNvPr>
          <p:cNvSpPr txBox="1"/>
          <p:nvPr/>
        </p:nvSpPr>
        <p:spPr>
          <a:xfrm>
            <a:off x="8080520" y="5010724"/>
            <a:ext cx="3931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latin typeface="Calibri (Body)"/>
                <a:cs typeface="Arial" pitchFamily="34" charset="0"/>
              </a:rPr>
              <a:t>It made it possible to precisely estimate the faults and ensure stability and trajectory tracking using </a:t>
            </a:r>
            <a:r>
              <a:rPr lang="en-US" sz="2000" dirty="0">
                <a:latin typeface="Calibri (Body)"/>
                <a:cs typeface="Arial" pitchFamily="34" charset="0"/>
              </a:rPr>
              <a:t>an LMI optimization problem.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56AFCF-B04A-07F6-099D-1F07A5821E94}"/>
              </a:ext>
            </a:extLst>
          </p:cNvPr>
          <p:cNvSpPr txBox="1"/>
          <p:nvPr/>
        </p:nvSpPr>
        <p:spPr>
          <a:xfrm>
            <a:off x="4017494" y="4396549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7CA0C-469B-CF86-8685-7CEF374C168B}"/>
              </a:ext>
            </a:extLst>
          </p:cNvPr>
          <p:cNvSpPr txBox="1"/>
          <p:nvPr/>
        </p:nvSpPr>
        <p:spPr>
          <a:xfrm>
            <a:off x="4033474" y="2934024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571BCF-5EE9-E108-E349-E13AA005DFCC}"/>
              </a:ext>
            </a:extLst>
          </p:cNvPr>
          <p:cNvSpPr txBox="1"/>
          <p:nvPr/>
        </p:nvSpPr>
        <p:spPr>
          <a:xfrm>
            <a:off x="5059154" y="2032167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2428FA-31B7-B975-1BA8-D33468ADBDC9}"/>
              </a:ext>
            </a:extLst>
          </p:cNvPr>
          <p:cNvSpPr txBox="1"/>
          <p:nvPr/>
        </p:nvSpPr>
        <p:spPr>
          <a:xfrm>
            <a:off x="6427521" y="2034712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9BBAD-C488-FFE0-FEED-B12D3951C597}"/>
              </a:ext>
            </a:extLst>
          </p:cNvPr>
          <p:cNvSpPr txBox="1"/>
          <p:nvPr/>
        </p:nvSpPr>
        <p:spPr>
          <a:xfrm>
            <a:off x="7392544" y="2960289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DB1A8F-54E8-532E-646E-CDFADA7A0E27}"/>
              </a:ext>
            </a:extLst>
          </p:cNvPr>
          <p:cNvSpPr txBox="1"/>
          <p:nvPr/>
        </p:nvSpPr>
        <p:spPr>
          <a:xfrm>
            <a:off x="7427413" y="4359034"/>
            <a:ext cx="6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solidFill>
                  <a:schemeClr val="bg1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92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3" grpId="0"/>
      <p:bldP spid="58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1830674-673D-52BD-779C-092C25D7444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" b="3618"/>
          <a:stretch>
            <a:fillRect/>
          </a:stretch>
        </p:blipFill>
        <p:spPr>
          <a:xfrm>
            <a:off x="4610101" y="0"/>
            <a:ext cx="758190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82CC373-0620-420C-83E3-0B71F9CBEBA8}"/>
              </a:ext>
            </a:extLst>
          </p:cNvPr>
          <p:cNvSpPr/>
          <p:nvPr/>
        </p:nvSpPr>
        <p:spPr>
          <a:xfrm>
            <a:off x="0" y="53"/>
            <a:ext cx="609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C824E8-20D1-4678-AFD5-24DC73AAD1C1}"/>
              </a:ext>
            </a:extLst>
          </p:cNvPr>
          <p:cNvSpPr txBox="1"/>
          <p:nvPr/>
        </p:nvSpPr>
        <p:spPr>
          <a:xfrm>
            <a:off x="782381" y="1768637"/>
            <a:ext cx="51993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Thank you for your </a:t>
            </a:r>
            <a:r>
              <a:rPr lang="fr-FR" altLang="ko-KR" sz="4400" b="1" dirty="0">
                <a:solidFill>
                  <a:schemeClr val="accent3"/>
                </a:solidFill>
                <a:cs typeface="Arial" pitchFamily="34" charset="0"/>
              </a:rPr>
              <a:t>attention </a:t>
            </a:r>
            <a:endParaRPr lang="en-US" altLang="ko-KR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41507C5-1AE5-45C0-A7D0-C3791A280DFE}"/>
              </a:ext>
            </a:extLst>
          </p:cNvPr>
          <p:cNvSpPr txBox="1">
            <a:spLocks/>
          </p:cNvSpPr>
          <p:nvPr/>
        </p:nvSpPr>
        <p:spPr>
          <a:xfrm>
            <a:off x="906205" y="5759485"/>
            <a:ext cx="4989769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chemeClr val="tx2"/>
                </a:solidFill>
              </a:rPr>
              <a:t>Sliding Mode Active Fault-Tolerant Control for Quadrotor UAV System in Presence of Actuator Faults</a:t>
            </a:r>
          </a:p>
        </p:txBody>
      </p:sp>
    </p:spTree>
    <p:extLst>
      <p:ext uri="{BB962C8B-B14F-4D97-AF65-F5344CB8AC3E}">
        <p14:creationId xmlns:p14="http://schemas.microsoft.com/office/powerpoint/2010/main" val="3706500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16217" y="5921796"/>
            <a:ext cx="3689008" cy="740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4F81BD">
                    <a:lumMod val="75000"/>
                  </a:srgbClr>
                </a:solidFill>
                <a:latin typeface="Garamond" pitchFamily="18" charset="0"/>
              </a:defRPr>
            </a:lvl1pPr>
          </a:lstStyle>
          <a:p>
            <a:r>
              <a:rPr lang="fr-FR" sz="2107" b="1" dirty="0" err="1">
                <a:solidFill>
                  <a:schemeClr val="tx1"/>
                </a:solidFill>
                <a:latin typeface="+mn-lt"/>
              </a:rPr>
              <a:t>Presented</a:t>
            </a:r>
            <a:r>
              <a:rPr lang="fr-FR" sz="2107" b="1" dirty="0">
                <a:solidFill>
                  <a:schemeClr val="tx1"/>
                </a:solidFill>
                <a:latin typeface="+mn-lt"/>
              </a:rPr>
              <a:t> by: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fr-FR" sz="2107" b="1" dirty="0">
                <a:solidFill>
                  <a:schemeClr val="tx1"/>
                </a:solidFill>
                <a:latin typeface="+mn-lt"/>
              </a:rPr>
              <a:t> </a:t>
            </a:r>
            <a:r>
              <a:rPr lang="fr-FR" sz="1806" dirty="0">
                <a:solidFill>
                  <a:schemeClr val="tx1"/>
                </a:solidFill>
                <a:latin typeface="+mn-lt"/>
              </a:rPr>
              <a:t>EZZARA Abderrahim</a:t>
            </a:r>
            <a:endParaRPr lang="fr-FR" sz="473" dirty="0">
              <a:latin typeface="+mn-lt"/>
            </a:endParaRPr>
          </a:p>
        </p:txBody>
      </p:sp>
      <p:sp>
        <p:nvSpPr>
          <p:cNvPr id="9" name="Text Box 21"/>
          <p:cNvSpPr txBox="1">
            <a:spLocks noChangeArrowheads="1"/>
          </p:cNvSpPr>
          <p:nvPr/>
        </p:nvSpPr>
        <p:spPr bwMode="auto">
          <a:xfrm>
            <a:off x="8621436" y="5503697"/>
            <a:ext cx="3508191" cy="125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r>
              <a:rPr lang="fr-FR" sz="1505" b="1" dirty="0"/>
              <a:t> </a:t>
            </a:r>
            <a:r>
              <a:rPr lang="fr-FR" sz="2107" b="1" dirty="0" err="1"/>
              <a:t>Authors</a:t>
            </a:r>
            <a:r>
              <a:rPr lang="fr-FR" sz="2107" b="1" dirty="0"/>
              <a:t>: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Pr. AYAD Hassan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Pr. OUADINE Ahmed Youssef</a:t>
            </a:r>
          </a:p>
          <a:p>
            <a:pPr marL="258067" indent="-258067">
              <a:buFont typeface="Wingdings" panose="05000000000000000000" pitchFamily="2" charset="2"/>
              <a:buChar char="§"/>
            </a:pPr>
            <a:r>
              <a:rPr lang="fr-FR" sz="1806" dirty="0">
                <a:ea typeface="Times New Roman" panose="02020603050405020304" pitchFamily="18" charset="0"/>
              </a:rPr>
              <a:t>Mr. EZZARA Abderrahim 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FCC64BE-1A95-4D78-BE99-BF8DF620ED4B}"/>
              </a:ext>
            </a:extLst>
          </p:cNvPr>
          <p:cNvSpPr txBox="1"/>
          <p:nvPr/>
        </p:nvSpPr>
        <p:spPr>
          <a:xfrm>
            <a:off x="1109662" y="2377931"/>
            <a:ext cx="9972675" cy="2639234"/>
          </a:xfrm>
          <a:prstGeom prst="roundRect">
            <a:avLst/>
          </a:prstGeom>
          <a:noFill/>
          <a:ln w="571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967" dirty="0">
                <a:solidFill>
                  <a:schemeClr val="accent3"/>
                </a:solidFill>
              </a:rPr>
              <a:t>Sliding Mode Active Fault-Tolerant Control for Quadrotor UAV System in Presence of Actuator Faults</a:t>
            </a:r>
          </a:p>
        </p:txBody>
      </p:sp>
      <p:sp>
        <p:nvSpPr>
          <p:cNvPr id="18" name="ZoneTexte 19">
            <a:extLst>
              <a:ext uri="{FF2B5EF4-FFF2-40B4-BE49-F238E27FC236}">
                <a16:creationId xmlns:a16="http://schemas.microsoft.com/office/drawing/2014/main" id="{E2421B91-5822-41C3-AD6F-232B3911B237}"/>
              </a:ext>
            </a:extLst>
          </p:cNvPr>
          <p:cNvSpPr txBox="1"/>
          <p:nvPr/>
        </p:nvSpPr>
        <p:spPr>
          <a:xfrm>
            <a:off x="1782051" y="903137"/>
            <a:ext cx="859348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Department of Applied Physics</a:t>
            </a:r>
          </a:p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Faculty of Science and Technology, CADI AYYAD university</a:t>
            </a:r>
          </a:p>
          <a:p>
            <a:pPr marL="0" marR="0" algn="ctr"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effectLst/>
                <a:ea typeface="SimSun" panose="02010600030101010101" pitchFamily="2" charset="-122"/>
              </a:rPr>
              <a:t>Marrakesh, Morocco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06D3B2C-C182-CECA-CF69-F84D0E6AB299}"/>
              </a:ext>
            </a:extLst>
          </p:cNvPr>
          <p:cNvSpPr/>
          <p:nvPr/>
        </p:nvSpPr>
        <p:spPr>
          <a:xfrm>
            <a:off x="5371463" y="5921796"/>
            <a:ext cx="1714293" cy="751067"/>
          </a:xfrm>
          <a:custGeom>
            <a:avLst/>
            <a:gdLst>
              <a:gd name="connsiteX0" fmla="*/ 2530020 w 5252326"/>
              <a:gd name="connsiteY0" fmla="*/ 1586124 h 2054575"/>
              <a:gd name="connsiteX1" fmla="*/ 2508973 w 5252326"/>
              <a:gd name="connsiteY1" fmla="*/ 1597458 h 2054575"/>
              <a:gd name="connsiteX2" fmla="*/ 2493861 w 5252326"/>
              <a:gd name="connsiteY2" fmla="*/ 1692442 h 2054575"/>
              <a:gd name="connsiteX3" fmla="*/ 2525703 w 5252326"/>
              <a:gd name="connsiteY3" fmla="*/ 1727522 h 2054575"/>
              <a:gd name="connsiteX4" fmla="*/ 2530020 w 5252326"/>
              <a:gd name="connsiteY4" fmla="*/ 1586124 h 2054575"/>
              <a:gd name="connsiteX5" fmla="*/ 2626085 w 5252326"/>
              <a:gd name="connsiteY5" fmla="*/ 1561299 h 2054575"/>
              <a:gd name="connsiteX6" fmla="*/ 2522465 w 5252326"/>
              <a:gd name="connsiteY6" fmla="*/ 1660601 h 2054575"/>
              <a:gd name="connsiteX7" fmla="*/ 2625005 w 5252326"/>
              <a:gd name="connsiteY7" fmla="*/ 1760982 h 2054575"/>
              <a:gd name="connsiteX8" fmla="*/ 2724847 w 5252326"/>
              <a:gd name="connsiteY8" fmla="*/ 1661140 h 2054575"/>
              <a:gd name="connsiteX9" fmla="*/ 2626085 w 5252326"/>
              <a:gd name="connsiteY9" fmla="*/ 1561299 h 2054575"/>
              <a:gd name="connsiteX10" fmla="*/ 2626625 w 5252326"/>
              <a:gd name="connsiteY10" fmla="*/ 1511108 h 2054575"/>
              <a:gd name="connsiteX11" fmla="*/ 2775038 w 5252326"/>
              <a:gd name="connsiteY11" fmla="*/ 1661680 h 2054575"/>
              <a:gd name="connsiteX12" fmla="*/ 2624466 w 5252326"/>
              <a:gd name="connsiteY12" fmla="*/ 1810094 h 2054575"/>
              <a:gd name="connsiteX13" fmla="*/ 2466338 w 5252326"/>
              <a:gd name="connsiteY13" fmla="*/ 1656283 h 2054575"/>
              <a:gd name="connsiteX14" fmla="*/ 2626625 w 5252326"/>
              <a:gd name="connsiteY14" fmla="*/ 1511108 h 2054575"/>
              <a:gd name="connsiteX15" fmla="*/ 2624466 w 5252326"/>
              <a:gd name="connsiteY15" fmla="*/ 1404791 h 2054575"/>
              <a:gd name="connsiteX16" fmla="*/ 2371893 w 5252326"/>
              <a:gd name="connsiteY16" fmla="*/ 1661141 h 2054575"/>
              <a:gd name="connsiteX17" fmla="*/ 2621767 w 5252326"/>
              <a:gd name="connsiteY17" fmla="*/ 1915333 h 2054575"/>
              <a:gd name="connsiteX18" fmla="*/ 2879737 w 5252326"/>
              <a:gd name="connsiteY18" fmla="*/ 1670316 h 2054575"/>
              <a:gd name="connsiteX19" fmla="*/ 2624466 w 5252326"/>
              <a:gd name="connsiteY19" fmla="*/ 1404791 h 2054575"/>
              <a:gd name="connsiteX20" fmla="*/ 2625545 w 5252326"/>
              <a:gd name="connsiteY20" fmla="*/ 1354060 h 2054575"/>
              <a:gd name="connsiteX21" fmla="*/ 2931547 w 5252326"/>
              <a:gd name="connsiteY21" fmla="*/ 1660602 h 2054575"/>
              <a:gd name="connsiteX22" fmla="*/ 2625545 w 5252326"/>
              <a:gd name="connsiteY22" fmla="*/ 1966603 h 2054575"/>
              <a:gd name="connsiteX23" fmla="*/ 2319543 w 5252326"/>
              <a:gd name="connsiteY23" fmla="*/ 1658982 h 2054575"/>
              <a:gd name="connsiteX24" fmla="*/ 2625545 w 5252326"/>
              <a:gd name="connsiteY24" fmla="*/ 1354060 h 2054575"/>
              <a:gd name="connsiteX25" fmla="*/ 2626085 w 5252326"/>
              <a:gd name="connsiteY25" fmla="*/ 1328695 h 2054575"/>
              <a:gd name="connsiteX26" fmla="*/ 2292559 w 5252326"/>
              <a:gd name="connsiteY26" fmla="*/ 1661141 h 2054575"/>
              <a:gd name="connsiteX27" fmla="*/ 2626085 w 5252326"/>
              <a:gd name="connsiteY27" fmla="*/ 1992508 h 2054575"/>
              <a:gd name="connsiteX28" fmla="*/ 2958531 w 5252326"/>
              <a:gd name="connsiteY28" fmla="*/ 1660062 h 2054575"/>
              <a:gd name="connsiteX29" fmla="*/ 2626085 w 5252326"/>
              <a:gd name="connsiteY29" fmla="*/ 1328695 h 2054575"/>
              <a:gd name="connsiteX30" fmla="*/ 2727006 w 5252326"/>
              <a:gd name="connsiteY30" fmla="*/ 1232091 h 2054575"/>
              <a:gd name="connsiteX31" fmla="*/ 2302266 w 5252326"/>
              <a:gd name="connsiteY31" fmla="*/ 1232629 h 2054575"/>
              <a:gd name="connsiteX32" fmla="*/ 2302273 w 5252326"/>
              <a:gd name="connsiteY32" fmla="*/ 1232631 h 2054575"/>
              <a:gd name="connsiteX33" fmla="*/ 2727194 w 5252326"/>
              <a:gd name="connsiteY33" fmla="*/ 1232092 h 2054575"/>
              <a:gd name="connsiteX34" fmla="*/ 2252164 w 5252326"/>
              <a:gd name="connsiteY34" fmla="*/ 1161344 h 2054575"/>
              <a:gd name="connsiteX35" fmla="*/ 2264698 w 5252326"/>
              <a:gd name="connsiteY35" fmla="*/ 1178730 h 2054575"/>
              <a:gd name="connsiteX36" fmla="*/ 2273664 w 5252326"/>
              <a:gd name="connsiteY36" fmla="*/ 1193300 h 2054575"/>
              <a:gd name="connsiteX37" fmla="*/ 2269892 w 5252326"/>
              <a:gd name="connsiteY37" fmla="*/ 1182979 h 2054575"/>
              <a:gd name="connsiteX38" fmla="*/ 2238591 w 5252326"/>
              <a:gd name="connsiteY38" fmla="*/ 1143583 h 2054575"/>
              <a:gd name="connsiteX39" fmla="*/ 2239007 w 5252326"/>
              <a:gd name="connsiteY39" fmla="*/ 1144122 h 2054575"/>
              <a:gd name="connsiteX40" fmla="*/ 3015198 w 5252326"/>
              <a:gd name="connsiteY40" fmla="*/ 1144122 h 2054575"/>
              <a:gd name="connsiteX41" fmla="*/ 2984436 w 5252326"/>
              <a:gd name="connsiteY41" fmla="*/ 1182440 h 2054575"/>
              <a:gd name="connsiteX42" fmla="*/ 2973642 w 5252326"/>
              <a:gd name="connsiteY42" fmla="*/ 1214281 h 2054575"/>
              <a:gd name="connsiteX43" fmla="*/ 2970741 w 5252326"/>
              <a:gd name="connsiteY43" fmla="*/ 1228920 h 2054575"/>
              <a:gd name="connsiteX44" fmla="*/ 2955294 w 5252326"/>
              <a:gd name="connsiteY44" fmla="*/ 1232630 h 2054575"/>
              <a:gd name="connsiteX45" fmla="*/ 2955832 w 5252326"/>
              <a:gd name="connsiteY45" fmla="*/ 1232631 h 2054575"/>
              <a:gd name="connsiteX46" fmla="*/ 2974181 w 5252326"/>
              <a:gd name="connsiteY46" fmla="*/ 1214282 h 2054575"/>
              <a:gd name="connsiteX47" fmla="*/ 2984975 w 5252326"/>
              <a:gd name="connsiteY47" fmla="*/ 1182440 h 2054575"/>
              <a:gd name="connsiteX48" fmla="*/ 3015737 w 5252326"/>
              <a:gd name="connsiteY48" fmla="*/ 1143583 h 2054575"/>
              <a:gd name="connsiteX49" fmla="*/ 2238591 w 5252326"/>
              <a:gd name="connsiteY49" fmla="*/ 1143583 h 2054575"/>
              <a:gd name="connsiteX50" fmla="*/ 3137166 w 5252326"/>
              <a:gd name="connsiteY50" fmla="*/ 1097170 h 2054575"/>
              <a:gd name="connsiteX51" fmla="*/ 3160373 w 5252326"/>
              <a:gd name="connsiteY51" fmla="*/ 1120376 h 2054575"/>
              <a:gd name="connsiteX52" fmla="*/ 3141484 w 5252326"/>
              <a:gd name="connsiteY52" fmla="*/ 1138726 h 2054575"/>
              <a:gd name="connsiteX53" fmla="*/ 3101547 w 5252326"/>
              <a:gd name="connsiteY53" fmla="*/ 1138726 h 2054575"/>
              <a:gd name="connsiteX54" fmla="*/ 3129071 w 5252326"/>
              <a:gd name="connsiteY54" fmla="*/ 1173805 h 2054575"/>
              <a:gd name="connsiteX55" fmla="*/ 3124754 w 5252326"/>
              <a:gd name="connsiteY55" fmla="*/ 1253139 h 2054575"/>
              <a:gd name="connsiteX56" fmla="*/ 3067007 w 5252326"/>
              <a:gd name="connsiteY56" fmla="*/ 1276346 h 2054575"/>
              <a:gd name="connsiteX57" fmla="*/ 3002245 w 5252326"/>
              <a:gd name="connsiteY57" fmla="*/ 1265552 h 2054575"/>
              <a:gd name="connsiteX58" fmla="*/ 2953674 w 5252326"/>
              <a:gd name="connsiteY58" fmla="*/ 1324377 h 2054575"/>
              <a:gd name="connsiteX59" fmla="*/ 2954213 w 5252326"/>
              <a:gd name="connsiteY59" fmla="*/ 1446886 h 2054575"/>
              <a:gd name="connsiteX60" fmla="*/ 2961769 w 5252326"/>
              <a:gd name="connsiteY60" fmla="*/ 1478188 h 2054575"/>
              <a:gd name="connsiteX61" fmla="*/ 2952594 w 5252326"/>
              <a:gd name="connsiteY61" fmla="*/ 1872698 h 2054575"/>
              <a:gd name="connsiteX62" fmla="*/ 2601799 w 5252326"/>
              <a:gd name="connsiteY62" fmla="*/ 2054032 h 2054575"/>
              <a:gd name="connsiteX63" fmla="*/ 2282845 w 5252326"/>
              <a:gd name="connsiteY63" fmla="*/ 1489521 h 2054575"/>
              <a:gd name="connsiteX64" fmla="*/ 2296877 w 5252326"/>
              <a:gd name="connsiteY64" fmla="*/ 1464156 h 2054575"/>
              <a:gd name="connsiteX65" fmla="*/ 2296337 w 5252326"/>
              <a:gd name="connsiteY65" fmla="*/ 1345965 h 2054575"/>
              <a:gd name="connsiteX66" fmla="*/ 2279067 w 5252326"/>
              <a:gd name="connsiteY66" fmla="*/ 1304409 h 2054575"/>
              <a:gd name="connsiteX67" fmla="*/ 2252083 w 5252326"/>
              <a:gd name="connsiteY67" fmla="*/ 1262853 h 2054575"/>
              <a:gd name="connsiteX68" fmla="*/ 2150622 w 5252326"/>
              <a:gd name="connsiteY68" fmla="*/ 1274187 h 2054575"/>
              <a:gd name="connsiteX69" fmla="*/ 2117701 w 5252326"/>
              <a:gd name="connsiteY69" fmla="*/ 1175964 h 2054575"/>
              <a:gd name="connsiteX70" fmla="*/ 2147924 w 5252326"/>
              <a:gd name="connsiteY70" fmla="*/ 1138726 h 2054575"/>
              <a:gd name="connsiteX71" fmla="*/ 2104749 w 5252326"/>
              <a:gd name="connsiteY71" fmla="*/ 1138726 h 2054575"/>
              <a:gd name="connsiteX72" fmla="*/ 2091796 w 5252326"/>
              <a:gd name="connsiteY72" fmla="*/ 1119297 h 2054575"/>
              <a:gd name="connsiteX73" fmla="*/ 2104209 w 5252326"/>
              <a:gd name="connsiteY73" fmla="*/ 1097710 h 2054575"/>
              <a:gd name="connsiteX74" fmla="*/ 2114463 w 5252326"/>
              <a:gd name="connsiteY74" fmla="*/ 1097710 h 2054575"/>
              <a:gd name="connsiteX75" fmla="*/ 3137166 w 5252326"/>
              <a:gd name="connsiteY75" fmla="*/ 1097170 h 2054575"/>
              <a:gd name="connsiteX76" fmla="*/ 3762662 w 5252326"/>
              <a:gd name="connsiteY76" fmla="*/ 796025 h 2054575"/>
              <a:gd name="connsiteX77" fmla="*/ 3874916 w 5252326"/>
              <a:gd name="connsiteY77" fmla="*/ 908819 h 2054575"/>
              <a:gd name="connsiteX78" fmla="*/ 3764281 w 5252326"/>
              <a:gd name="connsiteY78" fmla="*/ 1023233 h 2054575"/>
              <a:gd name="connsiteX79" fmla="*/ 3650947 w 5252326"/>
              <a:gd name="connsiteY79" fmla="*/ 911518 h 2054575"/>
              <a:gd name="connsiteX80" fmla="*/ 3762662 w 5252326"/>
              <a:gd name="connsiteY80" fmla="*/ 796025 h 2054575"/>
              <a:gd name="connsiteX81" fmla="*/ 1480333 w 5252326"/>
              <a:gd name="connsiteY81" fmla="*/ 796025 h 2054575"/>
              <a:gd name="connsiteX82" fmla="*/ 1591508 w 5252326"/>
              <a:gd name="connsiteY82" fmla="*/ 909899 h 2054575"/>
              <a:gd name="connsiteX83" fmla="*/ 1479794 w 5252326"/>
              <a:gd name="connsiteY83" fmla="*/ 1023233 h 2054575"/>
              <a:gd name="connsiteX84" fmla="*/ 1366999 w 5252326"/>
              <a:gd name="connsiteY84" fmla="*/ 910439 h 2054575"/>
              <a:gd name="connsiteX85" fmla="*/ 1480333 w 5252326"/>
              <a:gd name="connsiteY85" fmla="*/ 796025 h 2054575"/>
              <a:gd name="connsiteX86" fmla="*/ 3762662 w 5252326"/>
              <a:gd name="connsiteY86" fmla="*/ 750152 h 2054575"/>
              <a:gd name="connsiteX87" fmla="*/ 3601296 w 5252326"/>
              <a:gd name="connsiteY87" fmla="*/ 910439 h 2054575"/>
              <a:gd name="connsiteX88" fmla="*/ 3761583 w 5252326"/>
              <a:gd name="connsiteY88" fmla="*/ 1070185 h 2054575"/>
              <a:gd name="connsiteX89" fmla="*/ 3924028 w 5252326"/>
              <a:gd name="connsiteY89" fmla="*/ 907740 h 2054575"/>
              <a:gd name="connsiteX90" fmla="*/ 3762662 w 5252326"/>
              <a:gd name="connsiteY90" fmla="*/ 750152 h 2054575"/>
              <a:gd name="connsiteX91" fmla="*/ 1480873 w 5252326"/>
              <a:gd name="connsiteY91" fmla="*/ 750152 h 2054575"/>
              <a:gd name="connsiteX92" fmla="*/ 1317888 w 5252326"/>
              <a:gd name="connsiteY92" fmla="*/ 908819 h 2054575"/>
              <a:gd name="connsiteX93" fmla="*/ 1479254 w 5252326"/>
              <a:gd name="connsiteY93" fmla="*/ 1070185 h 2054575"/>
              <a:gd name="connsiteX94" fmla="*/ 1640620 w 5252326"/>
              <a:gd name="connsiteY94" fmla="*/ 909359 h 2054575"/>
              <a:gd name="connsiteX95" fmla="*/ 1480873 w 5252326"/>
              <a:gd name="connsiteY95" fmla="*/ 750152 h 2054575"/>
              <a:gd name="connsiteX96" fmla="*/ 4152314 w 5252326"/>
              <a:gd name="connsiteY96" fmla="*/ 658945 h 2054575"/>
              <a:gd name="connsiteX97" fmla="*/ 4236505 w 5252326"/>
              <a:gd name="connsiteY97" fmla="*/ 742597 h 2054575"/>
              <a:gd name="connsiteX98" fmla="*/ 4153393 w 5252326"/>
              <a:gd name="connsiteY98" fmla="*/ 825169 h 2054575"/>
              <a:gd name="connsiteX99" fmla="*/ 4070282 w 5252326"/>
              <a:gd name="connsiteY99" fmla="*/ 741517 h 2054575"/>
              <a:gd name="connsiteX100" fmla="*/ 4152314 w 5252326"/>
              <a:gd name="connsiteY100" fmla="*/ 658945 h 2054575"/>
              <a:gd name="connsiteX101" fmla="*/ 1090680 w 5252326"/>
              <a:gd name="connsiteY101" fmla="*/ 658406 h 2054575"/>
              <a:gd name="connsiteX102" fmla="*/ 1172173 w 5252326"/>
              <a:gd name="connsiteY102" fmla="*/ 741517 h 2054575"/>
              <a:gd name="connsiteX103" fmla="*/ 1088521 w 5252326"/>
              <a:gd name="connsiteY103" fmla="*/ 825169 h 2054575"/>
              <a:gd name="connsiteX104" fmla="*/ 1005950 w 5252326"/>
              <a:gd name="connsiteY104" fmla="*/ 739359 h 2054575"/>
              <a:gd name="connsiteX105" fmla="*/ 1090680 w 5252326"/>
              <a:gd name="connsiteY105" fmla="*/ 658406 h 2054575"/>
              <a:gd name="connsiteX106" fmla="*/ 4153933 w 5252326"/>
              <a:gd name="connsiteY106" fmla="*/ 625485 h 2054575"/>
              <a:gd name="connsiteX107" fmla="*/ 4037361 w 5252326"/>
              <a:gd name="connsiteY107" fmla="*/ 742597 h 2054575"/>
              <a:gd name="connsiteX108" fmla="*/ 4155012 w 5252326"/>
              <a:gd name="connsiteY108" fmla="*/ 858629 h 2054575"/>
              <a:gd name="connsiteX109" fmla="*/ 4270505 w 5252326"/>
              <a:gd name="connsiteY109" fmla="*/ 741517 h 2054575"/>
              <a:gd name="connsiteX110" fmla="*/ 4153933 w 5252326"/>
              <a:gd name="connsiteY110" fmla="*/ 625485 h 2054575"/>
              <a:gd name="connsiteX111" fmla="*/ 1090140 w 5252326"/>
              <a:gd name="connsiteY111" fmla="*/ 625485 h 2054575"/>
              <a:gd name="connsiteX112" fmla="*/ 972489 w 5252326"/>
              <a:gd name="connsiteY112" fmla="*/ 742597 h 2054575"/>
              <a:gd name="connsiteX113" fmla="*/ 1091220 w 5252326"/>
              <a:gd name="connsiteY113" fmla="*/ 858629 h 2054575"/>
              <a:gd name="connsiteX114" fmla="*/ 1205633 w 5252326"/>
              <a:gd name="connsiteY114" fmla="*/ 742057 h 2054575"/>
              <a:gd name="connsiteX115" fmla="*/ 1090140 w 5252326"/>
              <a:gd name="connsiteY115" fmla="*/ 625485 h 2054575"/>
              <a:gd name="connsiteX116" fmla="*/ 1086287 w 5252326"/>
              <a:gd name="connsiteY116" fmla="*/ 167 h 2054575"/>
              <a:gd name="connsiteX117" fmla="*/ 1126299 w 5252326"/>
              <a:gd name="connsiteY117" fmla="*/ 6466 h 2054575"/>
              <a:gd name="connsiteX118" fmla="*/ 1158680 w 5252326"/>
              <a:gd name="connsiteY118" fmla="*/ 24276 h 2054575"/>
              <a:gd name="connsiteX119" fmla="*/ 1182426 w 5252326"/>
              <a:gd name="connsiteY119" fmla="*/ 83641 h 2054575"/>
              <a:gd name="connsiteX120" fmla="*/ 1234776 w 5252326"/>
              <a:gd name="connsiteY120" fmla="*/ 91736 h 2054575"/>
              <a:gd name="connsiteX121" fmla="*/ 1287665 w 5252326"/>
              <a:gd name="connsiteY121" fmla="*/ 86340 h 2054575"/>
              <a:gd name="connsiteX122" fmla="*/ 1335157 w 5252326"/>
              <a:gd name="connsiteY122" fmla="*/ 77165 h 2054575"/>
              <a:gd name="connsiteX123" fmla="*/ 2008684 w 5252326"/>
              <a:gd name="connsiteY123" fmla="*/ 53419 h 2054575"/>
              <a:gd name="connsiteX124" fmla="*/ 2022177 w 5252326"/>
              <a:gd name="connsiteY124" fmla="*/ 59355 h 2054575"/>
              <a:gd name="connsiteX125" fmla="*/ 2008145 w 5252326"/>
              <a:gd name="connsiteY125" fmla="*/ 66911 h 2054575"/>
              <a:gd name="connsiteX126" fmla="*/ 1581793 w 5252326"/>
              <a:gd name="connsiteY126" fmla="*/ 132213 h 2054575"/>
              <a:gd name="connsiteX127" fmla="*/ 1423666 w 5252326"/>
              <a:gd name="connsiteY127" fmla="*/ 160816 h 2054575"/>
              <a:gd name="connsiteX128" fmla="*/ 1290903 w 5252326"/>
              <a:gd name="connsiteY128" fmla="*/ 189959 h 2054575"/>
              <a:gd name="connsiteX129" fmla="*/ 1260681 w 5252326"/>
              <a:gd name="connsiteY129" fmla="*/ 203451 h 2054575"/>
              <a:gd name="connsiteX130" fmla="*/ 1275792 w 5252326"/>
              <a:gd name="connsiteY130" fmla="*/ 242309 h 2054575"/>
              <a:gd name="connsiteX131" fmla="*/ 1275252 w 5252326"/>
              <a:gd name="connsiteY131" fmla="*/ 327039 h 2054575"/>
              <a:gd name="connsiteX132" fmla="*/ 1287125 w 5252326"/>
              <a:gd name="connsiteY132" fmla="*/ 344309 h 2054575"/>
              <a:gd name="connsiteX133" fmla="*/ 1698905 w 5252326"/>
              <a:gd name="connsiteY133" fmla="*/ 267134 h 2054575"/>
              <a:gd name="connsiteX134" fmla="*/ 2077764 w 5252326"/>
              <a:gd name="connsiteY134" fmla="*/ 193197 h 2054575"/>
              <a:gd name="connsiteX135" fmla="*/ 2288781 w 5252326"/>
              <a:gd name="connsiteY135" fmla="*/ 131134 h 2054575"/>
              <a:gd name="connsiteX136" fmla="*/ 2802022 w 5252326"/>
              <a:gd name="connsiteY136" fmla="*/ 104689 h 2054575"/>
              <a:gd name="connsiteX137" fmla="*/ 3249421 w 5252326"/>
              <a:gd name="connsiteY137" fmla="*/ 212086 h 2054575"/>
              <a:gd name="connsiteX138" fmla="*/ 3521962 w 5252326"/>
              <a:gd name="connsiteY138" fmla="*/ 266595 h 2054575"/>
              <a:gd name="connsiteX139" fmla="*/ 3863582 w 5252326"/>
              <a:gd name="connsiteY139" fmla="*/ 336754 h 2054575"/>
              <a:gd name="connsiteX140" fmla="*/ 3970440 w 5252326"/>
              <a:gd name="connsiteY140" fmla="*/ 351865 h 2054575"/>
              <a:gd name="connsiteX141" fmla="*/ 3973139 w 5252326"/>
              <a:gd name="connsiteY141" fmla="*/ 257960 h 2054575"/>
              <a:gd name="connsiteX142" fmla="*/ 3974758 w 5252326"/>
              <a:gd name="connsiteY142" fmla="*/ 214785 h 2054575"/>
              <a:gd name="connsiteX143" fmla="*/ 3987710 w 5252326"/>
              <a:gd name="connsiteY143" fmla="*/ 198594 h 2054575"/>
              <a:gd name="connsiteX144" fmla="*/ 3988250 w 5252326"/>
              <a:gd name="connsiteY144" fmla="*/ 199134 h 2054575"/>
              <a:gd name="connsiteX145" fmla="*/ 3988250 w 5252326"/>
              <a:gd name="connsiteY145" fmla="*/ 199133 h 2054575"/>
              <a:gd name="connsiteX146" fmla="*/ 3988250 w 5252326"/>
              <a:gd name="connsiteY146" fmla="*/ 198594 h 2054575"/>
              <a:gd name="connsiteX147" fmla="*/ 3987710 w 5252326"/>
              <a:gd name="connsiteY147" fmla="*/ 198594 h 2054575"/>
              <a:gd name="connsiteX148" fmla="*/ 3887868 w 5252326"/>
              <a:gd name="connsiteY148" fmla="*/ 173229 h 2054575"/>
              <a:gd name="connsiteX149" fmla="*/ 3215960 w 5252326"/>
              <a:gd name="connsiteY149" fmla="*/ 52879 h 2054575"/>
              <a:gd name="connsiteX150" fmla="*/ 3962345 w 5252326"/>
              <a:gd name="connsiteY150" fmla="*/ 86340 h 2054575"/>
              <a:gd name="connsiteX151" fmla="*/ 4039520 w 5252326"/>
              <a:gd name="connsiteY151" fmla="*/ 96054 h 2054575"/>
              <a:gd name="connsiteX152" fmla="*/ 4062187 w 5252326"/>
              <a:gd name="connsiteY152" fmla="*/ 94435 h 2054575"/>
              <a:gd name="connsiteX153" fmla="*/ 4087552 w 5252326"/>
              <a:gd name="connsiteY153" fmla="*/ 65292 h 2054575"/>
              <a:gd name="connsiteX154" fmla="*/ 4095107 w 5252326"/>
              <a:gd name="connsiteY154" fmla="*/ 23736 h 2054575"/>
              <a:gd name="connsiteX155" fmla="*/ 4124251 w 5252326"/>
              <a:gd name="connsiteY155" fmla="*/ 7006 h 2054575"/>
              <a:gd name="connsiteX156" fmla="*/ 4215997 w 5252326"/>
              <a:gd name="connsiteY156" fmla="*/ 19958 h 2054575"/>
              <a:gd name="connsiteX157" fmla="*/ 4232727 w 5252326"/>
              <a:gd name="connsiteY157" fmla="*/ 28593 h 2054575"/>
              <a:gd name="connsiteX158" fmla="*/ 4240823 w 5252326"/>
              <a:gd name="connsiteY158" fmla="*/ 62054 h 2054575"/>
              <a:gd name="connsiteX159" fmla="*/ 4258632 w 5252326"/>
              <a:gd name="connsiteY159" fmla="*/ 70149 h 2054575"/>
              <a:gd name="connsiteX160" fmla="*/ 4551681 w 5252326"/>
              <a:gd name="connsiteY160" fmla="*/ 57736 h 2054575"/>
              <a:gd name="connsiteX161" fmla="*/ 5233304 w 5252326"/>
              <a:gd name="connsiteY161" fmla="*/ 148943 h 2054575"/>
              <a:gd name="connsiteX162" fmla="*/ 5252193 w 5252326"/>
              <a:gd name="connsiteY162" fmla="*/ 158657 h 2054575"/>
              <a:gd name="connsiteX163" fmla="*/ 5231145 w 5252326"/>
              <a:gd name="connsiteY163" fmla="*/ 176467 h 2054575"/>
              <a:gd name="connsiteX164" fmla="*/ 4311521 w 5252326"/>
              <a:gd name="connsiteY164" fmla="*/ 182404 h 2054575"/>
              <a:gd name="connsiteX165" fmla="*/ 4295331 w 5252326"/>
              <a:gd name="connsiteY165" fmla="*/ 180785 h 2054575"/>
              <a:gd name="connsiteX166" fmla="*/ 4295871 w 5252326"/>
              <a:gd name="connsiteY166" fmla="*/ 185102 h 2054575"/>
              <a:gd name="connsiteX167" fmla="*/ 4317998 w 5252326"/>
              <a:gd name="connsiteY167" fmla="*/ 215864 h 2054575"/>
              <a:gd name="connsiteX168" fmla="*/ 4321236 w 5252326"/>
              <a:gd name="connsiteY168" fmla="*/ 227197 h 2054575"/>
              <a:gd name="connsiteX169" fmla="*/ 4320156 w 5252326"/>
              <a:gd name="connsiteY169" fmla="*/ 371833 h 2054575"/>
              <a:gd name="connsiteX170" fmla="*/ 4362791 w 5252326"/>
              <a:gd name="connsiteY170" fmla="*/ 395579 h 2054575"/>
              <a:gd name="connsiteX171" fmla="*/ 4399490 w 5252326"/>
              <a:gd name="connsiteY171" fmla="*/ 454945 h 2054575"/>
              <a:gd name="connsiteX172" fmla="*/ 4395712 w 5252326"/>
              <a:gd name="connsiteY172" fmla="*/ 513770 h 2054575"/>
              <a:gd name="connsiteX173" fmla="*/ 4305585 w 5252326"/>
              <a:gd name="connsiteY173" fmla="*/ 570977 h 2054575"/>
              <a:gd name="connsiteX174" fmla="*/ 4210060 w 5252326"/>
              <a:gd name="connsiteY174" fmla="*/ 569358 h 2054575"/>
              <a:gd name="connsiteX175" fmla="*/ 4178759 w 5252326"/>
              <a:gd name="connsiteY175" fmla="*/ 575295 h 2054575"/>
              <a:gd name="connsiteX176" fmla="*/ 4204664 w 5252326"/>
              <a:gd name="connsiteY176" fmla="*/ 608215 h 2054575"/>
              <a:gd name="connsiteX177" fmla="*/ 4301807 w 5252326"/>
              <a:gd name="connsiteY177" fmla="*/ 767422 h 2054575"/>
              <a:gd name="connsiteX178" fmla="*/ 4155552 w 5252326"/>
              <a:gd name="connsiteY178" fmla="*/ 891550 h 2054575"/>
              <a:gd name="connsiteX179" fmla="*/ 4013075 w 5252326"/>
              <a:gd name="connsiteY179" fmla="*/ 770121 h 2054575"/>
              <a:gd name="connsiteX180" fmla="*/ 4111838 w 5252326"/>
              <a:gd name="connsiteY180" fmla="*/ 607136 h 2054575"/>
              <a:gd name="connsiteX181" fmla="*/ 4128028 w 5252326"/>
              <a:gd name="connsiteY181" fmla="*/ 603898 h 2054575"/>
              <a:gd name="connsiteX182" fmla="*/ 4134504 w 5252326"/>
              <a:gd name="connsiteY182" fmla="*/ 595803 h 2054575"/>
              <a:gd name="connsiteX183" fmla="*/ 4135584 w 5252326"/>
              <a:gd name="connsiteY183" fmla="*/ 588787 h 2054575"/>
              <a:gd name="connsiteX184" fmla="*/ 4132885 w 5252326"/>
              <a:gd name="connsiteY184" fmla="*/ 577993 h 2054575"/>
              <a:gd name="connsiteX185" fmla="*/ 4112377 w 5252326"/>
              <a:gd name="connsiteY185" fmla="*/ 575295 h 2054575"/>
              <a:gd name="connsiteX186" fmla="*/ 4008218 w 5252326"/>
              <a:gd name="connsiteY186" fmla="*/ 600120 h 2054575"/>
              <a:gd name="connsiteX187" fmla="*/ 3976377 w 5252326"/>
              <a:gd name="connsiteY187" fmla="*/ 631422 h 2054575"/>
              <a:gd name="connsiteX188" fmla="*/ 3888408 w 5252326"/>
              <a:gd name="connsiteY188" fmla="*/ 670819 h 2054575"/>
              <a:gd name="connsiteX189" fmla="*/ 3811773 w 5252326"/>
              <a:gd name="connsiteY189" fmla="*/ 684311 h 2054575"/>
              <a:gd name="connsiteX190" fmla="*/ 3789646 w 5252326"/>
              <a:gd name="connsiteY190" fmla="*/ 687549 h 2054575"/>
              <a:gd name="connsiteX191" fmla="*/ 3814471 w 5252326"/>
              <a:gd name="connsiteY191" fmla="*/ 719391 h 2054575"/>
              <a:gd name="connsiteX192" fmla="*/ 3966662 w 5252326"/>
              <a:gd name="connsiteY192" fmla="*/ 936344 h 2054575"/>
              <a:gd name="connsiteX193" fmla="*/ 3768598 w 5252326"/>
              <a:gd name="connsiteY193" fmla="*/ 1112821 h 2054575"/>
              <a:gd name="connsiteX194" fmla="*/ 3569454 w 5252326"/>
              <a:gd name="connsiteY194" fmla="*/ 939582 h 2054575"/>
              <a:gd name="connsiteX195" fmla="*/ 3719487 w 5252326"/>
              <a:gd name="connsiteY195" fmla="*/ 718851 h 2054575"/>
              <a:gd name="connsiteX196" fmla="*/ 3742153 w 5252326"/>
              <a:gd name="connsiteY196" fmla="*/ 715613 h 2054575"/>
              <a:gd name="connsiteX197" fmla="*/ 3723264 w 5252326"/>
              <a:gd name="connsiteY197" fmla="*/ 689708 h 2054575"/>
              <a:gd name="connsiteX198" fmla="*/ 3611550 w 5252326"/>
              <a:gd name="connsiteY198" fmla="*/ 687549 h 2054575"/>
              <a:gd name="connsiteX199" fmla="*/ 3542470 w 5252326"/>
              <a:gd name="connsiteY199" fmla="*/ 699962 h 2054575"/>
              <a:gd name="connsiteX200" fmla="*/ 3515485 w 5252326"/>
              <a:gd name="connsiteY200" fmla="*/ 733422 h 2054575"/>
              <a:gd name="connsiteX201" fmla="*/ 3564597 w 5252326"/>
              <a:gd name="connsiteY201" fmla="*/ 1095551 h 2054575"/>
              <a:gd name="connsiteX202" fmla="*/ 3627740 w 5252326"/>
              <a:gd name="connsiteY202" fmla="*/ 1420981 h 2054575"/>
              <a:gd name="connsiteX203" fmla="*/ 3627740 w 5252326"/>
              <a:gd name="connsiteY203" fmla="*/ 1421521 h 2054575"/>
              <a:gd name="connsiteX204" fmla="*/ 3632058 w 5252326"/>
              <a:gd name="connsiteY204" fmla="*/ 1438251 h 2054575"/>
              <a:gd name="connsiteX205" fmla="*/ 3637994 w 5252326"/>
              <a:gd name="connsiteY205" fmla="*/ 1480886 h 2054575"/>
              <a:gd name="connsiteX206" fmla="*/ 3616947 w 5252326"/>
              <a:gd name="connsiteY206" fmla="*/ 1486283 h 2054575"/>
              <a:gd name="connsiteX207" fmla="*/ 3513327 w 5252326"/>
              <a:gd name="connsiteY207" fmla="*/ 1486823 h 2054575"/>
              <a:gd name="connsiteX208" fmla="*/ 3497136 w 5252326"/>
              <a:gd name="connsiteY208" fmla="*/ 1470093 h 2054575"/>
              <a:gd name="connsiteX209" fmla="*/ 3497136 w 5252326"/>
              <a:gd name="connsiteY209" fmla="*/ 1447426 h 2054575"/>
              <a:gd name="connsiteX210" fmla="*/ 3509549 w 5252326"/>
              <a:gd name="connsiteY210" fmla="*/ 1438251 h 2054575"/>
              <a:gd name="connsiteX211" fmla="*/ 3510628 w 5252326"/>
              <a:gd name="connsiteY211" fmla="*/ 1409648 h 2054575"/>
              <a:gd name="connsiteX212" fmla="*/ 3460438 w 5252326"/>
              <a:gd name="connsiteY212" fmla="*/ 1181361 h 2054575"/>
              <a:gd name="connsiteX213" fmla="*/ 3419961 w 5252326"/>
              <a:gd name="connsiteY213" fmla="*/ 1092853 h 2054575"/>
              <a:gd name="connsiteX214" fmla="*/ 3369231 w 5252326"/>
              <a:gd name="connsiteY214" fmla="*/ 914757 h 2054575"/>
              <a:gd name="connsiteX215" fmla="*/ 3364374 w 5252326"/>
              <a:gd name="connsiteY215" fmla="*/ 862947 h 2054575"/>
              <a:gd name="connsiteX216" fmla="*/ 3343866 w 5252326"/>
              <a:gd name="connsiteY216" fmla="*/ 844598 h 2054575"/>
              <a:gd name="connsiteX217" fmla="*/ 3235929 w 5252326"/>
              <a:gd name="connsiteY217" fmla="*/ 845137 h 2054575"/>
              <a:gd name="connsiteX218" fmla="*/ 3187357 w 5252326"/>
              <a:gd name="connsiteY218" fmla="*/ 800883 h 2054575"/>
              <a:gd name="connsiteX219" fmla="*/ 3163071 w 5252326"/>
              <a:gd name="connsiteY219" fmla="*/ 770661 h 2054575"/>
              <a:gd name="connsiteX220" fmla="*/ 3153357 w 5252326"/>
              <a:gd name="connsiteY220" fmla="*/ 780915 h 2054575"/>
              <a:gd name="connsiteX221" fmla="*/ 3111801 w 5252326"/>
              <a:gd name="connsiteY221" fmla="*/ 915836 h 2054575"/>
              <a:gd name="connsiteX222" fmla="*/ 3068087 w 5252326"/>
              <a:gd name="connsiteY222" fmla="*/ 1021075 h 2054575"/>
              <a:gd name="connsiteX223" fmla="*/ 3028150 w 5252326"/>
              <a:gd name="connsiteY223" fmla="*/ 1069646 h 2054575"/>
              <a:gd name="connsiteX224" fmla="*/ 2969324 w 5252326"/>
              <a:gd name="connsiteY224" fmla="*/ 1085837 h 2054575"/>
              <a:gd name="connsiteX225" fmla="*/ 2278527 w 5252326"/>
              <a:gd name="connsiteY225" fmla="*/ 1086916 h 2054575"/>
              <a:gd name="connsiteX226" fmla="*/ 2193257 w 5252326"/>
              <a:gd name="connsiteY226" fmla="*/ 1037805 h 2054575"/>
              <a:gd name="connsiteX227" fmla="*/ 2147923 w 5252326"/>
              <a:gd name="connsiteY227" fmla="*/ 940122 h 2054575"/>
              <a:gd name="connsiteX228" fmla="*/ 2098272 w 5252326"/>
              <a:gd name="connsiteY228" fmla="*/ 784153 h 2054575"/>
              <a:gd name="connsiteX229" fmla="*/ 2092875 w 5252326"/>
              <a:gd name="connsiteY229" fmla="*/ 767422 h 2054575"/>
              <a:gd name="connsiteX230" fmla="*/ 2062113 w 5252326"/>
              <a:gd name="connsiteY230" fmla="*/ 805200 h 2054575"/>
              <a:gd name="connsiteX231" fmla="*/ 2015161 w 5252326"/>
              <a:gd name="connsiteY231" fmla="*/ 844598 h 2054575"/>
              <a:gd name="connsiteX232" fmla="*/ 1905065 w 5252326"/>
              <a:gd name="connsiteY232" fmla="*/ 844058 h 2054575"/>
              <a:gd name="connsiteX233" fmla="*/ 1885097 w 5252326"/>
              <a:gd name="connsiteY233" fmla="*/ 862407 h 2054575"/>
              <a:gd name="connsiteX234" fmla="*/ 1860811 w 5252326"/>
              <a:gd name="connsiteY234" fmla="*/ 1015678 h 2054575"/>
              <a:gd name="connsiteX235" fmla="*/ 1824112 w 5252326"/>
              <a:gd name="connsiteY235" fmla="*/ 1100948 h 2054575"/>
              <a:gd name="connsiteX236" fmla="*/ 1752334 w 5252326"/>
              <a:gd name="connsiteY236" fmla="*/ 1322759 h 2054575"/>
              <a:gd name="connsiteX237" fmla="*/ 1736143 w 5252326"/>
              <a:gd name="connsiteY237" fmla="*/ 1433394 h 2054575"/>
              <a:gd name="connsiteX238" fmla="*/ 1740461 w 5252326"/>
              <a:gd name="connsiteY238" fmla="*/ 1437172 h 2054575"/>
              <a:gd name="connsiteX239" fmla="*/ 1753413 w 5252326"/>
              <a:gd name="connsiteY239" fmla="*/ 1447426 h 2054575"/>
              <a:gd name="connsiteX240" fmla="*/ 1753413 w 5252326"/>
              <a:gd name="connsiteY240" fmla="*/ 1472251 h 2054575"/>
              <a:gd name="connsiteX241" fmla="*/ 1739921 w 5252326"/>
              <a:gd name="connsiteY241" fmla="*/ 1485204 h 2054575"/>
              <a:gd name="connsiteX242" fmla="*/ 1624429 w 5252326"/>
              <a:gd name="connsiteY242" fmla="*/ 1485204 h 2054575"/>
              <a:gd name="connsiteX243" fmla="*/ 1611476 w 5252326"/>
              <a:gd name="connsiteY243" fmla="*/ 1471712 h 2054575"/>
              <a:gd name="connsiteX244" fmla="*/ 1617952 w 5252326"/>
              <a:gd name="connsiteY244" fmla="*/ 1436093 h 2054575"/>
              <a:gd name="connsiteX245" fmla="*/ 1622809 w 5252326"/>
              <a:gd name="connsiteY245" fmla="*/ 1406950 h 2054575"/>
              <a:gd name="connsiteX246" fmla="*/ 1657889 w 5252326"/>
              <a:gd name="connsiteY246" fmla="*/ 1163552 h 2054575"/>
              <a:gd name="connsiteX247" fmla="*/ 1706461 w 5252326"/>
              <a:gd name="connsiteY247" fmla="*/ 1035646 h 2054575"/>
              <a:gd name="connsiteX248" fmla="*/ 1735064 w 5252326"/>
              <a:gd name="connsiteY248" fmla="*/ 733962 h 2054575"/>
              <a:gd name="connsiteX249" fmla="*/ 1704302 w 5252326"/>
              <a:gd name="connsiteY249" fmla="*/ 696184 h 2054575"/>
              <a:gd name="connsiteX250" fmla="*/ 1612555 w 5252326"/>
              <a:gd name="connsiteY250" fmla="*/ 685930 h 2054575"/>
              <a:gd name="connsiteX251" fmla="*/ 1527825 w 5252326"/>
              <a:gd name="connsiteY251" fmla="*/ 687549 h 2054575"/>
              <a:gd name="connsiteX252" fmla="*/ 1508936 w 5252326"/>
              <a:gd name="connsiteY252" fmla="*/ 713994 h 2054575"/>
              <a:gd name="connsiteX253" fmla="*/ 1670302 w 5252326"/>
              <a:gd name="connsiteY253" fmla="*/ 842439 h 2054575"/>
              <a:gd name="connsiteX254" fmla="*/ 1624429 w 5252326"/>
              <a:gd name="connsiteY254" fmla="*/ 1052916 h 2054575"/>
              <a:gd name="connsiteX255" fmla="*/ 1396681 w 5252326"/>
              <a:gd name="connsiteY255" fmla="*/ 1091773 h 2054575"/>
              <a:gd name="connsiteX256" fmla="*/ 1284427 w 5252326"/>
              <a:gd name="connsiteY256" fmla="*/ 889391 h 2054575"/>
              <a:gd name="connsiteX257" fmla="*/ 1438237 w 5252326"/>
              <a:gd name="connsiteY257" fmla="*/ 717232 h 2054575"/>
              <a:gd name="connsiteX258" fmla="*/ 1461444 w 5252326"/>
              <a:gd name="connsiteY258" fmla="*/ 685930 h 2054575"/>
              <a:gd name="connsiteX259" fmla="*/ 1361602 w 5252326"/>
              <a:gd name="connsiteY259" fmla="*/ 669200 h 2054575"/>
              <a:gd name="connsiteX260" fmla="*/ 1262839 w 5252326"/>
              <a:gd name="connsiteY260" fmla="*/ 617930 h 2054575"/>
              <a:gd name="connsiteX261" fmla="*/ 1241792 w 5252326"/>
              <a:gd name="connsiteY261" fmla="*/ 598501 h 2054575"/>
              <a:gd name="connsiteX262" fmla="*/ 1137633 w 5252326"/>
              <a:gd name="connsiteY262" fmla="*/ 573136 h 2054575"/>
              <a:gd name="connsiteX263" fmla="*/ 1117124 w 5252326"/>
              <a:gd name="connsiteY263" fmla="*/ 575834 h 2054575"/>
              <a:gd name="connsiteX264" fmla="*/ 1122521 w 5252326"/>
              <a:gd name="connsiteY264" fmla="*/ 601739 h 2054575"/>
              <a:gd name="connsiteX265" fmla="*/ 1238554 w 5252326"/>
              <a:gd name="connsiteY265" fmla="*/ 732343 h 2054575"/>
              <a:gd name="connsiteX266" fmla="*/ 1133855 w 5252326"/>
              <a:gd name="connsiteY266" fmla="*/ 883455 h 2054575"/>
              <a:gd name="connsiteX267" fmla="*/ 953060 w 5252326"/>
              <a:gd name="connsiteY267" fmla="*/ 785232 h 2054575"/>
              <a:gd name="connsiteX268" fmla="*/ 1048045 w 5252326"/>
              <a:gd name="connsiteY268" fmla="*/ 604977 h 2054575"/>
              <a:gd name="connsiteX269" fmla="*/ 1071791 w 5252326"/>
              <a:gd name="connsiteY269" fmla="*/ 572596 h 2054575"/>
              <a:gd name="connsiteX270" fmla="*/ 1040489 w 5252326"/>
              <a:gd name="connsiteY270" fmla="*/ 566660 h 2054575"/>
              <a:gd name="connsiteX271" fmla="*/ 945505 w 5252326"/>
              <a:gd name="connsiteY271" fmla="*/ 568279 h 2054575"/>
              <a:gd name="connsiteX272" fmla="*/ 854837 w 5252326"/>
              <a:gd name="connsiteY272" fmla="*/ 511612 h 2054575"/>
              <a:gd name="connsiteX273" fmla="*/ 851599 w 5252326"/>
              <a:gd name="connsiteY273" fmla="*/ 448468 h 2054575"/>
              <a:gd name="connsiteX274" fmla="*/ 882361 w 5252326"/>
              <a:gd name="connsiteY274" fmla="*/ 397738 h 2054575"/>
              <a:gd name="connsiteX275" fmla="*/ 929854 w 5252326"/>
              <a:gd name="connsiteY275" fmla="*/ 369135 h 2054575"/>
              <a:gd name="connsiteX276" fmla="*/ 928774 w 5252326"/>
              <a:gd name="connsiteY276" fmla="*/ 226658 h 2054575"/>
              <a:gd name="connsiteX277" fmla="*/ 936330 w 5252326"/>
              <a:gd name="connsiteY277" fmla="*/ 211547 h 2054575"/>
              <a:gd name="connsiteX278" fmla="*/ 955219 w 5252326"/>
              <a:gd name="connsiteY278" fmla="*/ 182943 h 2054575"/>
              <a:gd name="connsiteX279" fmla="*/ 926076 w 5252326"/>
              <a:gd name="connsiteY279" fmla="*/ 174308 h 2054575"/>
              <a:gd name="connsiteX280" fmla="*/ 705884 w 5252326"/>
              <a:gd name="connsiteY280" fmla="*/ 174848 h 2054575"/>
              <a:gd name="connsiteX281" fmla="*/ 208295 w 5252326"/>
              <a:gd name="connsiteY281" fmla="*/ 170531 h 2054575"/>
              <a:gd name="connsiteX282" fmla="*/ 24802 w 5252326"/>
              <a:gd name="connsiteY282" fmla="*/ 174308 h 2054575"/>
              <a:gd name="connsiteX283" fmla="*/ 8071 w 5252326"/>
              <a:gd name="connsiteY283" fmla="*/ 167292 h 2054575"/>
              <a:gd name="connsiteX284" fmla="*/ 1055 w 5252326"/>
              <a:gd name="connsiteY284" fmla="*/ 154340 h 2054575"/>
              <a:gd name="connsiteX285" fmla="*/ 14548 w 5252326"/>
              <a:gd name="connsiteY285" fmla="*/ 151102 h 2054575"/>
              <a:gd name="connsiteX286" fmla="*/ 116548 w 5252326"/>
              <a:gd name="connsiteY286" fmla="*/ 132753 h 2054575"/>
              <a:gd name="connsiteX287" fmla="*/ 519153 w 5252326"/>
              <a:gd name="connsiteY287" fmla="*/ 75006 h 2054575"/>
              <a:gd name="connsiteX288" fmla="*/ 692932 w 5252326"/>
              <a:gd name="connsiteY288" fmla="*/ 58276 h 2054575"/>
              <a:gd name="connsiteX289" fmla="*/ 884520 w 5252326"/>
              <a:gd name="connsiteY289" fmla="*/ 66371 h 2054575"/>
              <a:gd name="connsiteX290" fmla="*/ 938489 w 5252326"/>
              <a:gd name="connsiteY290" fmla="*/ 70149 h 2054575"/>
              <a:gd name="connsiteX291" fmla="*/ 987060 w 5252326"/>
              <a:gd name="connsiteY291" fmla="*/ 73387 h 2054575"/>
              <a:gd name="connsiteX292" fmla="*/ 1008648 w 5252326"/>
              <a:gd name="connsiteY292" fmla="*/ 69609 h 2054575"/>
              <a:gd name="connsiteX293" fmla="*/ 1086287 w 5252326"/>
              <a:gd name="connsiteY293" fmla="*/ 167 h 205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</a:cxnLst>
            <a:rect l="l" t="t" r="r" b="b"/>
            <a:pathLst>
              <a:path w="5252326" h="2054575">
                <a:moveTo>
                  <a:pt x="2530020" y="1586124"/>
                </a:moveTo>
                <a:cubicBezTo>
                  <a:pt x="2520306" y="1585584"/>
                  <a:pt x="2514369" y="1591521"/>
                  <a:pt x="2508973" y="1597458"/>
                </a:cubicBezTo>
                <a:cubicBezTo>
                  <a:pt x="2483607" y="1625521"/>
                  <a:pt x="2483068" y="1658442"/>
                  <a:pt x="2493861" y="1692442"/>
                </a:cubicBezTo>
                <a:cubicBezTo>
                  <a:pt x="2498719" y="1708633"/>
                  <a:pt x="2503576" y="1726442"/>
                  <a:pt x="2525703" y="1727522"/>
                </a:cubicBezTo>
                <a:cubicBezTo>
                  <a:pt x="2510052" y="1680029"/>
                  <a:pt x="2508973" y="1632537"/>
                  <a:pt x="2530020" y="1586124"/>
                </a:cubicBezTo>
                <a:close/>
                <a:moveTo>
                  <a:pt x="2626085" y="1561299"/>
                </a:moveTo>
                <a:cubicBezTo>
                  <a:pt x="2562941" y="1560759"/>
                  <a:pt x="2524084" y="1607712"/>
                  <a:pt x="2522465" y="1660601"/>
                </a:cubicBezTo>
                <a:cubicBezTo>
                  <a:pt x="2520846" y="1709173"/>
                  <a:pt x="2564021" y="1762062"/>
                  <a:pt x="2625005" y="1760982"/>
                </a:cubicBezTo>
                <a:cubicBezTo>
                  <a:pt x="2682212" y="1759903"/>
                  <a:pt x="2724847" y="1717807"/>
                  <a:pt x="2724847" y="1661140"/>
                </a:cubicBezTo>
                <a:cubicBezTo>
                  <a:pt x="2725387" y="1603394"/>
                  <a:pt x="2683831" y="1561838"/>
                  <a:pt x="2626085" y="1561299"/>
                </a:cubicBezTo>
                <a:close/>
                <a:moveTo>
                  <a:pt x="2626625" y="1511108"/>
                </a:moveTo>
                <a:cubicBezTo>
                  <a:pt x="2711895" y="1512187"/>
                  <a:pt x="2775038" y="1575870"/>
                  <a:pt x="2775038" y="1661680"/>
                </a:cubicBezTo>
                <a:cubicBezTo>
                  <a:pt x="2775038" y="1746411"/>
                  <a:pt x="2709736" y="1810633"/>
                  <a:pt x="2624466" y="1810094"/>
                </a:cubicBezTo>
                <a:cubicBezTo>
                  <a:pt x="2551069" y="1810094"/>
                  <a:pt x="2467417" y="1749109"/>
                  <a:pt x="2466338" y="1656283"/>
                </a:cubicBezTo>
                <a:cubicBezTo>
                  <a:pt x="2465259" y="1563997"/>
                  <a:pt x="2559164" y="1510028"/>
                  <a:pt x="2626625" y="1511108"/>
                </a:cubicBezTo>
                <a:close/>
                <a:moveTo>
                  <a:pt x="2624466" y="1404791"/>
                </a:moveTo>
                <a:cubicBezTo>
                  <a:pt x="2473894" y="1405330"/>
                  <a:pt x="2365417" y="1533776"/>
                  <a:pt x="2371893" y="1661141"/>
                </a:cubicBezTo>
                <a:cubicBezTo>
                  <a:pt x="2367036" y="1797682"/>
                  <a:pt x="2488465" y="1913714"/>
                  <a:pt x="2621767" y="1915333"/>
                </a:cubicBezTo>
                <a:cubicBezTo>
                  <a:pt x="2762625" y="1916952"/>
                  <a:pt x="2875420" y="1798761"/>
                  <a:pt x="2879737" y="1670316"/>
                </a:cubicBezTo>
                <a:cubicBezTo>
                  <a:pt x="2884054" y="1531077"/>
                  <a:pt x="2772879" y="1404251"/>
                  <a:pt x="2624466" y="1404791"/>
                </a:cubicBezTo>
                <a:close/>
                <a:moveTo>
                  <a:pt x="2625545" y="1354060"/>
                </a:moveTo>
                <a:cubicBezTo>
                  <a:pt x="2797165" y="1358917"/>
                  <a:pt x="2931547" y="1485743"/>
                  <a:pt x="2931547" y="1660602"/>
                </a:cubicBezTo>
                <a:cubicBezTo>
                  <a:pt x="2931547" y="1833840"/>
                  <a:pt x="2799324" y="1966603"/>
                  <a:pt x="2625545" y="1966603"/>
                </a:cubicBezTo>
                <a:cubicBezTo>
                  <a:pt x="2452306" y="1966603"/>
                  <a:pt x="2318464" y="1834380"/>
                  <a:pt x="2319543" y="1658982"/>
                </a:cubicBezTo>
                <a:cubicBezTo>
                  <a:pt x="2320083" y="1486823"/>
                  <a:pt x="2452306" y="1358917"/>
                  <a:pt x="2625545" y="1354060"/>
                </a:cubicBezTo>
                <a:close/>
                <a:moveTo>
                  <a:pt x="2626085" y="1328695"/>
                </a:moveTo>
                <a:cubicBezTo>
                  <a:pt x="2432877" y="1330314"/>
                  <a:pt x="2291480" y="1479267"/>
                  <a:pt x="2292559" y="1661141"/>
                </a:cubicBezTo>
                <a:cubicBezTo>
                  <a:pt x="2293639" y="1844095"/>
                  <a:pt x="2436655" y="1993048"/>
                  <a:pt x="2626085" y="1992508"/>
                </a:cubicBezTo>
                <a:cubicBezTo>
                  <a:pt x="2817133" y="1991968"/>
                  <a:pt x="2957991" y="1842475"/>
                  <a:pt x="2958531" y="1660062"/>
                </a:cubicBezTo>
                <a:cubicBezTo>
                  <a:pt x="2959070" y="1478188"/>
                  <a:pt x="2815514" y="1330314"/>
                  <a:pt x="2626085" y="1328695"/>
                </a:cubicBezTo>
                <a:close/>
                <a:moveTo>
                  <a:pt x="2727006" y="1232091"/>
                </a:moveTo>
                <a:lnTo>
                  <a:pt x="2302266" y="1232629"/>
                </a:lnTo>
                <a:lnTo>
                  <a:pt x="2302273" y="1232631"/>
                </a:lnTo>
                <a:lnTo>
                  <a:pt x="2727194" y="1232092"/>
                </a:lnTo>
                <a:close/>
                <a:moveTo>
                  <a:pt x="2252164" y="1161344"/>
                </a:moveTo>
                <a:lnTo>
                  <a:pt x="2264698" y="1178730"/>
                </a:lnTo>
                <a:lnTo>
                  <a:pt x="2273664" y="1193300"/>
                </a:lnTo>
                <a:lnTo>
                  <a:pt x="2269892" y="1182979"/>
                </a:lnTo>
                <a:close/>
                <a:moveTo>
                  <a:pt x="2238591" y="1143583"/>
                </a:moveTo>
                <a:lnTo>
                  <a:pt x="2239007" y="1144122"/>
                </a:lnTo>
                <a:lnTo>
                  <a:pt x="3015198" y="1144122"/>
                </a:lnTo>
                <a:cubicBezTo>
                  <a:pt x="3003325" y="1158693"/>
                  <a:pt x="2994690" y="1171106"/>
                  <a:pt x="2984436" y="1182440"/>
                </a:cubicBezTo>
                <a:cubicBezTo>
                  <a:pt x="2976340" y="1191614"/>
                  <a:pt x="2971483" y="1201868"/>
                  <a:pt x="2973642" y="1214281"/>
                </a:cubicBezTo>
                <a:cubicBezTo>
                  <a:pt x="2974721" y="1221567"/>
                  <a:pt x="2973777" y="1226154"/>
                  <a:pt x="2970741" y="1228920"/>
                </a:cubicBezTo>
                <a:lnTo>
                  <a:pt x="2955294" y="1232630"/>
                </a:lnTo>
                <a:lnTo>
                  <a:pt x="2955832" y="1232631"/>
                </a:lnTo>
                <a:cubicBezTo>
                  <a:pt x="2970404" y="1233171"/>
                  <a:pt x="2976340" y="1228853"/>
                  <a:pt x="2974181" y="1214282"/>
                </a:cubicBezTo>
                <a:cubicBezTo>
                  <a:pt x="2972023" y="1201869"/>
                  <a:pt x="2976880" y="1191615"/>
                  <a:pt x="2984975" y="1182440"/>
                </a:cubicBezTo>
                <a:cubicBezTo>
                  <a:pt x="2994689" y="1171107"/>
                  <a:pt x="3003864" y="1158694"/>
                  <a:pt x="3015737" y="1143583"/>
                </a:cubicBezTo>
                <a:cubicBezTo>
                  <a:pt x="2755609" y="1143583"/>
                  <a:pt x="2498719" y="1143583"/>
                  <a:pt x="2238591" y="1143583"/>
                </a:cubicBezTo>
                <a:close/>
                <a:moveTo>
                  <a:pt x="3137166" y="1097170"/>
                </a:moveTo>
                <a:cubicBezTo>
                  <a:pt x="3155516" y="1097170"/>
                  <a:pt x="3160913" y="1102027"/>
                  <a:pt x="3160373" y="1120376"/>
                </a:cubicBezTo>
                <a:cubicBezTo>
                  <a:pt x="3159833" y="1134408"/>
                  <a:pt x="3156056" y="1140345"/>
                  <a:pt x="3141484" y="1138726"/>
                </a:cubicBezTo>
                <a:cubicBezTo>
                  <a:pt x="3130151" y="1137646"/>
                  <a:pt x="3118278" y="1138726"/>
                  <a:pt x="3101547" y="1138726"/>
                </a:cubicBezTo>
                <a:cubicBezTo>
                  <a:pt x="3112341" y="1152758"/>
                  <a:pt x="3120976" y="1163012"/>
                  <a:pt x="3129071" y="1173805"/>
                </a:cubicBezTo>
                <a:cubicBezTo>
                  <a:pt x="3152278" y="1203488"/>
                  <a:pt x="3150119" y="1224536"/>
                  <a:pt x="3124754" y="1253139"/>
                </a:cubicBezTo>
                <a:cubicBezTo>
                  <a:pt x="3108563" y="1271488"/>
                  <a:pt x="3090754" y="1280123"/>
                  <a:pt x="3067007" y="1276346"/>
                </a:cubicBezTo>
                <a:cubicBezTo>
                  <a:pt x="3045420" y="1273107"/>
                  <a:pt x="3021674" y="1284441"/>
                  <a:pt x="3002245" y="1265552"/>
                </a:cubicBezTo>
                <a:cubicBezTo>
                  <a:pt x="2994689" y="1292536"/>
                  <a:pt x="2968785" y="1303869"/>
                  <a:pt x="2953674" y="1324377"/>
                </a:cubicBezTo>
                <a:cubicBezTo>
                  <a:pt x="2954213" y="1365394"/>
                  <a:pt x="2954213" y="1405870"/>
                  <a:pt x="2954213" y="1446886"/>
                </a:cubicBezTo>
                <a:cubicBezTo>
                  <a:pt x="2953674" y="1458220"/>
                  <a:pt x="2956372" y="1467934"/>
                  <a:pt x="2961769" y="1478188"/>
                </a:cubicBezTo>
                <a:cubicBezTo>
                  <a:pt x="3032467" y="1611490"/>
                  <a:pt x="3032467" y="1744792"/>
                  <a:pt x="2952594" y="1872698"/>
                </a:cubicBezTo>
                <a:cubicBezTo>
                  <a:pt x="2872721" y="2000064"/>
                  <a:pt x="2752371" y="2061048"/>
                  <a:pt x="2601799" y="2054032"/>
                </a:cubicBezTo>
                <a:cubicBezTo>
                  <a:pt x="2324401" y="2041080"/>
                  <a:pt x="2153860" y="1737776"/>
                  <a:pt x="2282845" y="1489521"/>
                </a:cubicBezTo>
                <a:cubicBezTo>
                  <a:pt x="2287702" y="1480886"/>
                  <a:pt x="2292019" y="1472791"/>
                  <a:pt x="2296877" y="1464156"/>
                </a:cubicBezTo>
                <a:cubicBezTo>
                  <a:pt x="2296877" y="1424759"/>
                  <a:pt x="2295258" y="1385362"/>
                  <a:pt x="2296337" y="1345965"/>
                </a:cubicBezTo>
                <a:cubicBezTo>
                  <a:pt x="2296877" y="1328695"/>
                  <a:pt x="2291480" y="1316282"/>
                  <a:pt x="2279067" y="1304409"/>
                </a:cubicBezTo>
                <a:cubicBezTo>
                  <a:pt x="2267194" y="1293076"/>
                  <a:pt x="2248845" y="1284981"/>
                  <a:pt x="2252083" y="1262853"/>
                </a:cubicBezTo>
                <a:cubicBezTo>
                  <a:pt x="2219702" y="1286599"/>
                  <a:pt x="2183003" y="1279044"/>
                  <a:pt x="2150622" y="1274187"/>
                </a:cubicBezTo>
                <a:cubicBezTo>
                  <a:pt x="2106368" y="1267711"/>
                  <a:pt x="2089637" y="1210504"/>
                  <a:pt x="2117701" y="1175964"/>
                </a:cubicBezTo>
                <a:cubicBezTo>
                  <a:pt x="2126876" y="1165170"/>
                  <a:pt x="2135511" y="1153837"/>
                  <a:pt x="2147924" y="1138726"/>
                </a:cubicBezTo>
                <a:cubicBezTo>
                  <a:pt x="2130654" y="1138726"/>
                  <a:pt x="2117701" y="1137646"/>
                  <a:pt x="2104749" y="1138726"/>
                </a:cubicBezTo>
                <a:cubicBezTo>
                  <a:pt x="2088558" y="1139805"/>
                  <a:pt x="2091257" y="1128472"/>
                  <a:pt x="2091796" y="1119297"/>
                </a:cubicBezTo>
                <a:cubicBezTo>
                  <a:pt x="2092336" y="1110662"/>
                  <a:pt x="2085860" y="1096630"/>
                  <a:pt x="2104209" y="1097710"/>
                </a:cubicBezTo>
                <a:cubicBezTo>
                  <a:pt x="2107447" y="1097710"/>
                  <a:pt x="2111225" y="1097710"/>
                  <a:pt x="2114463" y="1097710"/>
                </a:cubicBezTo>
                <a:cubicBezTo>
                  <a:pt x="2455004" y="1097710"/>
                  <a:pt x="2796085" y="1097710"/>
                  <a:pt x="3137166" y="1097170"/>
                </a:cubicBezTo>
                <a:close/>
                <a:moveTo>
                  <a:pt x="3762662" y="796025"/>
                </a:moveTo>
                <a:cubicBezTo>
                  <a:pt x="3823106" y="796025"/>
                  <a:pt x="3874916" y="847835"/>
                  <a:pt x="3874916" y="908819"/>
                </a:cubicBezTo>
                <a:cubicBezTo>
                  <a:pt x="3875996" y="970883"/>
                  <a:pt x="3825805" y="1022153"/>
                  <a:pt x="3764281" y="1023233"/>
                </a:cubicBezTo>
                <a:cubicBezTo>
                  <a:pt x="3703836" y="1024312"/>
                  <a:pt x="3651487" y="972502"/>
                  <a:pt x="3650947" y="911518"/>
                </a:cubicBezTo>
                <a:cubicBezTo>
                  <a:pt x="3650407" y="848914"/>
                  <a:pt x="3701138" y="796565"/>
                  <a:pt x="3762662" y="796025"/>
                </a:cubicBezTo>
                <a:close/>
                <a:moveTo>
                  <a:pt x="1480333" y="796025"/>
                </a:moveTo>
                <a:cubicBezTo>
                  <a:pt x="1541318" y="796565"/>
                  <a:pt x="1591508" y="848375"/>
                  <a:pt x="1591508" y="909899"/>
                </a:cubicBezTo>
                <a:cubicBezTo>
                  <a:pt x="1591508" y="971423"/>
                  <a:pt x="1540778" y="1022693"/>
                  <a:pt x="1479794" y="1023233"/>
                </a:cubicBezTo>
                <a:cubicBezTo>
                  <a:pt x="1419349" y="1023772"/>
                  <a:pt x="1367539" y="971963"/>
                  <a:pt x="1366999" y="910439"/>
                </a:cubicBezTo>
                <a:cubicBezTo>
                  <a:pt x="1366999" y="847835"/>
                  <a:pt x="1418809" y="795486"/>
                  <a:pt x="1480333" y="796025"/>
                </a:cubicBezTo>
                <a:close/>
                <a:moveTo>
                  <a:pt x="3762662" y="750152"/>
                </a:moveTo>
                <a:cubicBezTo>
                  <a:pt x="3673074" y="750152"/>
                  <a:pt x="3601296" y="821390"/>
                  <a:pt x="3601296" y="910439"/>
                </a:cubicBezTo>
                <a:cubicBezTo>
                  <a:pt x="3601296" y="997328"/>
                  <a:pt x="3674693" y="1070185"/>
                  <a:pt x="3761583" y="1070185"/>
                </a:cubicBezTo>
                <a:cubicBezTo>
                  <a:pt x="3851170" y="1070185"/>
                  <a:pt x="3924568" y="996788"/>
                  <a:pt x="3924028" y="907740"/>
                </a:cubicBezTo>
                <a:cubicBezTo>
                  <a:pt x="3924028" y="820311"/>
                  <a:pt x="3852250" y="750152"/>
                  <a:pt x="3762662" y="750152"/>
                </a:cubicBezTo>
                <a:close/>
                <a:moveTo>
                  <a:pt x="1480873" y="750152"/>
                </a:moveTo>
                <a:cubicBezTo>
                  <a:pt x="1390206" y="750152"/>
                  <a:pt x="1317348" y="820851"/>
                  <a:pt x="1317888" y="908819"/>
                </a:cubicBezTo>
                <a:cubicBezTo>
                  <a:pt x="1318428" y="997328"/>
                  <a:pt x="1390745" y="1069646"/>
                  <a:pt x="1479254" y="1070185"/>
                </a:cubicBezTo>
                <a:cubicBezTo>
                  <a:pt x="1567223" y="1070725"/>
                  <a:pt x="1641699" y="996788"/>
                  <a:pt x="1640620" y="909359"/>
                </a:cubicBezTo>
                <a:cubicBezTo>
                  <a:pt x="1640620" y="820851"/>
                  <a:pt x="1569381" y="750152"/>
                  <a:pt x="1480873" y="750152"/>
                </a:cubicBezTo>
                <a:close/>
                <a:moveTo>
                  <a:pt x="4152314" y="658945"/>
                </a:moveTo>
                <a:cubicBezTo>
                  <a:pt x="4200886" y="658945"/>
                  <a:pt x="4236505" y="695104"/>
                  <a:pt x="4236505" y="742597"/>
                </a:cubicBezTo>
                <a:cubicBezTo>
                  <a:pt x="4236505" y="788470"/>
                  <a:pt x="4199806" y="825169"/>
                  <a:pt x="4153393" y="825169"/>
                </a:cubicBezTo>
                <a:cubicBezTo>
                  <a:pt x="4105901" y="825169"/>
                  <a:pt x="4069742" y="789010"/>
                  <a:pt x="4070282" y="741517"/>
                </a:cubicBezTo>
                <a:cubicBezTo>
                  <a:pt x="4070282" y="694025"/>
                  <a:pt x="4105362" y="658945"/>
                  <a:pt x="4152314" y="658945"/>
                </a:cubicBezTo>
                <a:close/>
                <a:moveTo>
                  <a:pt x="1090680" y="658406"/>
                </a:moveTo>
                <a:cubicBezTo>
                  <a:pt x="1137633" y="658406"/>
                  <a:pt x="1172173" y="693485"/>
                  <a:pt x="1172173" y="741517"/>
                </a:cubicBezTo>
                <a:cubicBezTo>
                  <a:pt x="1172173" y="789549"/>
                  <a:pt x="1136014" y="825708"/>
                  <a:pt x="1088521" y="825169"/>
                </a:cubicBezTo>
                <a:cubicBezTo>
                  <a:pt x="1041569" y="824629"/>
                  <a:pt x="1005410" y="787391"/>
                  <a:pt x="1005950" y="739359"/>
                </a:cubicBezTo>
                <a:cubicBezTo>
                  <a:pt x="1006489" y="694025"/>
                  <a:pt x="1043188" y="658406"/>
                  <a:pt x="1090680" y="658406"/>
                </a:cubicBezTo>
                <a:close/>
                <a:moveTo>
                  <a:pt x="4153933" y="625485"/>
                </a:moveTo>
                <a:cubicBezTo>
                  <a:pt x="4087552" y="625485"/>
                  <a:pt x="4037361" y="675676"/>
                  <a:pt x="4037361" y="742597"/>
                </a:cubicBezTo>
                <a:cubicBezTo>
                  <a:pt x="4037361" y="808978"/>
                  <a:pt x="4088092" y="859169"/>
                  <a:pt x="4155012" y="858629"/>
                </a:cubicBezTo>
                <a:cubicBezTo>
                  <a:pt x="4219235" y="858089"/>
                  <a:pt x="4270505" y="806280"/>
                  <a:pt x="4270505" y="741517"/>
                </a:cubicBezTo>
                <a:cubicBezTo>
                  <a:pt x="4269966" y="677295"/>
                  <a:pt x="4218156" y="626025"/>
                  <a:pt x="4153933" y="625485"/>
                </a:cubicBezTo>
                <a:close/>
                <a:moveTo>
                  <a:pt x="1090140" y="625485"/>
                </a:moveTo>
                <a:cubicBezTo>
                  <a:pt x="1024839" y="625485"/>
                  <a:pt x="972489" y="677295"/>
                  <a:pt x="972489" y="742597"/>
                </a:cubicBezTo>
                <a:cubicBezTo>
                  <a:pt x="972489" y="807899"/>
                  <a:pt x="1024839" y="858629"/>
                  <a:pt x="1091220" y="858629"/>
                </a:cubicBezTo>
                <a:cubicBezTo>
                  <a:pt x="1155982" y="858629"/>
                  <a:pt x="1205633" y="807359"/>
                  <a:pt x="1205633" y="742057"/>
                </a:cubicBezTo>
                <a:cubicBezTo>
                  <a:pt x="1205633" y="676215"/>
                  <a:pt x="1155442" y="626025"/>
                  <a:pt x="1090140" y="625485"/>
                </a:cubicBezTo>
                <a:close/>
                <a:moveTo>
                  <a:pt x="1086287" y="167"/>
                </a:moveTo>
                <a:cubicBezTo>
                  <a:pt x="1099214" y="-617"/>
                  <a:pt x="1112807" y="1339"/>
                  <a:pt x="1126299" y="6466"/>
                </a:cubicBezTo>
                <a:cubicBezTo>
                  <a:pt x="1138172" y="10784"/>
                  <a:pt x="1148966" y="16720"/>
                  <a:pt x="1158680" y="24276"/>
                </a:cubicBezTo>
                <a:cubicBezTo>
                  <a:pt x="1179728" y="38847"/>
                  <a:pt x="1176490" y="72848"/>
                  <a:pt x="1182426" y="83641"/>
                </a:cubicBezTo>
                <a:cubicBezTo>
                  <a:pt x="1195919" y="106848"/>
                  <a:pt x="1217506" y="93895"/>
                  <a:pt x="1234776" y="91736"/>
                </a:cubicBezTo>
                <a:cubicBezTo>
                  <a:pt x="1252585" y="89038"/>
                  <a:pt x="1269855" y="87959"/>
                  <a:pt x="1287665" y="86340"/>
                </a:cubicBezTo>
                <a:cubicBezTo>
                  <a:pt x="1301697" y="75546"/>
                  <a:pt x="1319506" y="79863"/>
                  <a:pt x="1335157" y="77165"/>
                </a:cubicBezTo>
                <a:cubicBezTo>
                  <a:pt x="1427983" y="62593"/>
                  <a:pt x="1979002" y="55038"/>
                  <a:pt x="2008684" y="53419"/>
                </a:cubicBezTo>
                <a:cubicBezTo>
                  <a:pt x="2014081" y="53419"/>
                  <a:pt x="2022177" y="51800"/>
                  <a:pt x="2022177" y="59355"/>
                </a:cubicBezTo>
                <a:cubicBezTo>
                  <a:pt x="2022177" y="67990"/>
                  <a:pt x="2014621" y="66371"/>
                  <a:pt x="2008145" y="66911"/>
                </a:cubicBezTo>
                <a:cubicBezTo>
                  <a:pt x="1968208" y="71228"/>
                  <a:pt x="1600682" y="128975"/>
                  <a:pt x="1581793" y="132213"/>
                </a:cubicBezTo>
                <a:cubicBezTo>
                  <a:pt x="1581793" y="132213"/>
                  <a:pt x="1476555" y="151102"/>
                  <a:pt x="1423666" y="160816"/>
                </a:cubicBezTo>
                <a:cubicBezTo>
                  <a:pt x="1378872" y="167292"/>
                  <a:pt x="1335157" y="180785"/>
                  <a:pt x="1290903" y="189959"/>
                </a:cubicBezTo>
                <a:cubicBezTo>
                  <a:pt x="1280649" y="194277"/>
                  <a:pt x="1268776" y="194277"/>
                  <a:pt x="1260681" y="203451"/>
                </a:cubicBezTo>
                <a:cubicBezTo>
                  <a:pt x="1274713" y="213166"/>
                  <a:pt x="1276332" y="226658"/>
                  <a:pt x="1275792" y="242309"/>
                </a:cubicBezTo>
                <a:cubicBezTo>
                  <a:pt x="1274713" y="270372"/>
                  <a:pt x="1275252" y="298976"/>
                  <a:pt x="1275252" y="327039"/>
                </a:cubicBezTo>
                <a:cubicBezTo>
                  <a:pt x="1275252" y="335674"/>
                  <a:pt x="1275252" y="343770"/>
                  <a:pt x="1287125" y="344309"/>
                </a:cubicBezTo>
                <a:cubicBezTo>
                  <a:pt x="1424745" y="322182"/>
                  <a:pt x="1561825" y="293039"/>
                  <a:pt x="1698905" y="267134"/>
                </a:cubicBezTo>
                <a:cubicBezTo>
                  <a:pt x="1825731" y="243388"/>
                  <a:pt x="1952017" y="221261"/>
                  <a:pt x="2077764" y="193197"/>
                </a:cubicBezTo>
                <a:cubicBezTo>
                  <a:pt x="2149542" y="177546"/>
                  <a:pt x="2218082" y="149483"/>
                  <a:pt x="2288781" y="131134"/>
                </a:cubicBezTo>
                <a:cubicBezTo>
                  <a:pt x="2457703" y="87419"/>
                  <a:pt x="2629322" y="83102"/>
                  <a:pt x="2802022" y="104689"/>
                </a:cubicBezTo>
                <a:cubicBezTo>
                  <a:pt x="2955292" y="123578"/>
                  <a:pt x="3102087" y="168911"/>
                  <a:pt x="3249421" y="212086"/>
                </a:cubicBezTo>
                <a:cubicBezTo>
                  <a:pt x="3338469" y="237991"/>
                  <a:pt x="3431295" y="248785"/>
                  <a:pt x="3521962" y="266595"/>
                </a:cubicBezTo>
                <a:cubicBezTo>
                  <a:pt x="3636375" y="288722"/>
                  <a:pt x="3749169" y="317865"/>
                  <a:pt x="3863582" y="336754"/>
                </a:cubicBezTo>
                <a:cubicBezTo>
                  <a:pt x="3899202" y="342690"/>
                  <a:pt x="3934821" y="347008"/>
                  <a:pt x="3970440" y="351865"/>
                </a:cubicBezTo>
                <a:cubicBezTo>
                  <a:pt x="3976377" y="320563"/>
                  <a:pt x="3971519" y="289261"/>
                  <a:pt x="3973139" y="257960"/>
                </a:cubicBezTo>
                <a:cubicBezTo>
                  <a:pt x="3974218" y="243388"/>
                  <a:pt x="3974218" y="229356"/>
                  <a:pt x="3974758" y="214785"/>
                </a:cubicBezTo>
                <a:cubicBezTo>
                  <a:pt x="3979615" y="209928"/>
                  <a:pt x="3989329" y="208848"/>
                  <a:pt x="3987710" y="198594"/>
                </a:cubicBezTo>
                <a:cubicBezTo>
                  <a:pt x="3987710" y="198594"/>
                  <a:pt x="3988250" y="199134"/>
                  <a:pt x="3988250" y="199134"/>
                </a:cubicBezTo>
                <a:lnTo>
                  <a:pt x="3988250" y="199133"/>
                </a:lnTo>
                <a:lnTo>
                  <a:pt x="3988250" y="198594"/>
                </a:lnTo>
                <a:cubicBezTo>
                  <a:pt x="3988250" y="198594"/>
                  <a:pt x="3987710" y="198594"/>
                  <a:pt x="3987710" y="198594"/>
                </a:cubicBezTo>
                <a:cubicBezTo>
                  <a:pt x="3954250" y="190499"/>
                  <a:pt x="3921329" y="181864"/>
                  <a:pt x="3887868" y="173229"/>
                </a:cubicBezTo>
                <a:cubicBezTo>
                  <a:pt x="3853329" y="166213"/>
                  <a:pt x="3226754" y="64213"/>
                  <a:pt x="3215960" y="52879"/>
                </a:cubicBezTo>
                <a:cubicBezTo>
                  <a:pt x="3359517" y="58276"/>
                  <a:pt x="3928884" y="73387"/>
                  <a:pt x="3962345" y="86340"/>
                </a:cubicBezTo>
                <a:cubicBezTo>
                  <a:pt x="3988250" y="89578"/>
                  <a:pt x="4014155" y="92276"/>
                  <a:pt x="4039520" y="96054"/>
                </a:cubicBezTo>
                <a:cubicBezTo>
                  <a:pt x="4047615" y="97133"/>
                  <a:pt x="4054631" y="94435"/>
                  <a:pt x="4062187" y="94435"/>
                </a:cubicBezTo>
                <a:cubicBezTo>
                  <a:pt x="4068123" y="82562"/>
                  <a:pt x="4072980" y="69609"/>
                  <a:pt x="4087552" y="65292"/>
                </a:cubicBezTo>
                <a:cubicBezTo>
                  <a:pt x="4070822" y="46403"/>
                  <a:pt x="4073520" y="32371"/>
                  <a:pt x="4095107" y="23736"/>
                </a:cubicBezTo>
                <a:cubicBezTo>
                  <a:pt x="4102663" y="14561"/>
                  <a:pt x="4112917" y="10244"/>
                  <a:pt x="4124251" y="7006"/>
                </a:cubicBezTo>
                <a:cubicBezTo>
                  <a:pt x="4156092" y="530"/>
                  <a:pt x="4187933" y="-1089"/>
                  <a:pt x="4215997" y="19958"/>
                </a:cubicBezTo>
                <a:cubicBezTo>
                  <a:pt x="4221934" y="23196"/>
                  <a:pt x="4227330" y="25895"/>
                  <a:pt x="4232727" y="28593"/>
                </a:cubicBezTo>
                <a:cubicBezTo>
                  <a:pt x="4235426" y="39927"/>
                  <a:pt x="4238124" y="50720"/>
                  <a:pt x="4240823" y="62054"/>
                </a:cubicBezTo>
                <a:cubicBezTo>
                  <a:pt x="4242442" y="73927"/>
                  <a:pt x="4252156" y="70149"/>
                  <a:pt x="4258632" y="70149"/>
                </a:cubicBezTo>
                <a:cubicBezTo>
                  <a:pt x="4356315" y="66371"/>
                  <a:pt x="4453998" y="63133"/>
                  <a:pt x="4551681" y="57736"/>
                </a:cubicBezTo>
                <a:cubicBezTo>
                  <a:pt x="4605650" y="55038"/>
                  <a:pt x="5226288" y="147864"/>
                  <a:pt x="5233304" y="148943"/>
                </a:cubicBezTo>
                <a:cubicBezTo>
                  <a:pt x="5240320" y="150023"/>
                  <a:pt x="5253812" y="149483"/>
                  <a:pt x="5252193" y="158657"/>
                </a:cubicBezTo>
                <a:cubicBezTo>
                  <a:pt x="5250034" y="164594"/>
                  <a:pt x="5243558" y="176467"/>
                  <a:pt x="5231145" y="176467"/>
                </a:cubicBezTo>
                <a:cubicBezTo>
                  <a:pt x="5225209" y="176467"/>
                  <a:pt x="4375204" y="178086"/>
                  <a:pt x="4311521" y="182404"/>
                </a:cubicBezTo>
                <a:cubicBezTo>
                  <a:pt x="4306124" y="182943"/>
                  <a:pt x="4300728" y="181324"/>
                  <a:pt x="4295331" y="180785"/>
                </a:cubicBezTo>
                <a:cubicBezTo>
                  <a:pt x="4295331" y="182404"/>
                  <a:pt x="4295871" y="183483"/>
                  <a:pt x="4295871" y="185102"/>
                </a:cubicBezTo>
                <a:cubicBezTo>
                  <a:pt x="4302347" y="195896"/>
                  <a:pt x="4303966" y="209928"/>
                  <a:pt x="4317998" y="215864"/>
                </a:cubicBezTo>
                <a:cubicBezTo>
                  <a:pt x="4321775" y="217483"/>
                  <a:pt x="4321236" y="223420"/>
                  <a:pt x="4321236" y="227197"/>
                </a:cubicBezTo>
                <a:cubicBezTo>
                  <a:pt x="4320696" y="275230"/>
                  <a:pt x="4320696" y="323801"/>
                  <a:pt x="4320156" y="371833"/>
                </a:cubicBezTo>
                <a:cubicBezTo>
                  <a:pt x="4334188" y="379928"/>
                  <a:pt x="4351998" y="381547"/>
                  <a:pt x="4362791" y="395579"/>
                </a:cubicBezTo>
                <a:cubicBezTo>
                  <a:pt x="4382760" y="410691"/>
                  <a:pt x="4394093" y="431199"/>
                  <a:pt x="4399490" y="454945"/>
                </a:cubicBezTo>
                <a:cubicBezTo>
                  <a:pt x="4406506" y="475453"/>
                  <a:pt x="4406506" y="494881"/>
                  <a:pt x="4395712" y="513770"/>
                </a:cubicBezTo>
                <a:cubicBezTo>
                  <a:pt x="4378982" y="553707"/>
                  <a:pt x="4346601" y="569898"/>
                  <a:pt x="4305585" y="570977"/>
                </a:cubicBezTo>
                <a:cubicBezTo>
                  <a:pt x="4273743" y="571517"/>
                  <a:pt x="4241902" y="569358"/>
                  <a:pt x="4210060" y="569358"/>
                </a:cubicBezTo>
                <a:cubicBezTo>
                  <a:pt x="4199807" y="569358"/>
                  <a:pt x="4187933" y="566120"/>
                  <a:pt x="4178759" y="575295"/>
                </a:cubicBezTo>
                <a:cubicBezTo>
                  <a:pt x="4176060" y="595803"/>
                  <a:pt x="4186314" y="602279"/>
                  <a:pt x="4204664" y="608215"/>
                </a:cubicBezTo>
                <a:cubicBezTo>
                  <a:pt x="4272124" y="629263"/>
                  <a:pt x="4313141" y="698882"/>
                  <a:pt x="4301807" y="767422"/>
                </a:cubicBezTo>
                <a:cubicBezTo>
                  <a:pt x="4289394" y="840820"/>
                  <a:pt x="4228949" y="892090"/>
                  <a:pt x="4155552" y="891550"/>
                </a:cubicBezTo>
                <a:cubicBezTo>
                  <a:pt x="4084853" y="891010"/>
                  <a:pt x="4023869" y="838661"/>
                  <a:pt x="4013075" y="770121"/>
                </a:cubicBezTo>
                <a:cubicBezTo>
                  <a:pt x="4001742" y="697803"/>
                  <a:pt x="4043837" y="628723"/>
                  <a:pt x="4111838" y="607136"/>
                </a:cubicBezTo>
                <a:cubicBezTo>
                  <a:pt x="4117234" y="605517"/>
                  <a:pt x="4122631" y="604977"/>
                  <a:pt x="4128028" y="603898"/>
                </a:cubicBezTo>
                <a:cubicBezTo>
                  <a:pt x="4131266" y="601199"/>
                  <a:pt x="4133425" y="598501"/>
                  <a:pt x="4134504" y="595803"/>
                </a:cubicBezTo>
                <a:cubicBezTo>
                  <a:pt x="4134504" y="593104"/>
                  <a:pt x="4135044" y="590945"/>
                  <a:pt x="4135584" y="588787"/>
                </a:cubicBezTo>
                <a:cubicBezTo>
                  <a:pt x="4135044" y="585009"/>
                  <a:pt x="4134504" y="581231"/>
                  <a:pt x="4132885" y="577993"/>
                </a:cubicBezTo>
                <a:cubicBezTo>
                  <a:pt x="4129108" y="569358"/>
                  <a:pt x="4119393" y="574755"/>
                  <a:pt x="4112377" y="575295"/>
                </a:cubicBezTo>
                <a:cubicBezTo>
                  <a:pt x="4076758" y="578533"/>
                  <a:pt x="4041678" y="586088"/>
                  <a:pt x="4008218" y="600120"/>
                </a:cubicBezTo>
                <a:cubicBezTo>
                  <a:pt x="3996345" y="609295"/>
                  <a:pt x="3986631" y="620628"/>
                  <a:pt x="3976377" y="631422"/>
                </a:cubicBezTo>
                <a:cubicBezTo>
                  <a:pt x="3953170" y="656247"/>
                  <a:pt x="3921329" y="665962"/>
                  <a:pt x="3888408" y="670819"/>
                </a:cubicBezTo>
                <a:cubicBezTo>
                  <a:pt x="3863582" y="679993"/>
                  <a:pt x="3837678" y="681073"/>
                  <a:pt x="3811773" y="684311"/>
                </a:cubicBezTo>
                <a:cubicBezTo>
                  <a:pt x="3804757" y="685390"/>
                  <a:pt x="3797201" y="686470"/>
                  <a:pt x="3789646" y="687549"/>
                </a:cubicBezTo>
                <a:cubicBezTo>
                  <a:pt x="3785868" y="707517"/>
                  <a:pt x="3793963" y="714533"/>
                  <a:pt x="3814471" y="719391"/>
                </a:cubicBezTo>
                <a:cubicBezTo>
                  <a:pt x="3914313" y="742057"/>
                  <a:pt x="3978536" y="835963"/>
                  <a:pt x="3966662" y="936344"/>
                </a:cubicBezTo>
                <a:cubicBezTo>
                  <a:pt x="3955329" y="1036186"/>
                  <a:pt x="3869519" y="1112281"/>
                  <a:pt x="3768598" y="1112821"/>
                </a:cubicBezTo>
                <a:cubicBezTo>
                  <a:pt x="3668756" y="1113361"/>
                  <a:pt x="3581327" y="1037805"/>
                  <a:pt x="3569454" y="939582"/>
                </a:cubicBezTo>
                <a:cubicBezTo>
                  <a:pt x="3556502" y="837042"/>
                  <a:pt x="3619645" y="744216"/>
                  <a:pt x="3719487" y="718851"/>
                </a:cubicBezTo>
                <a:cubicBezTo>
                  <a:pt x="3727042" y="717232"/>
                  <a:pt x="3734598" y="716692"/>
                  <a:pt x="3742153" y="715613"/>
                </a:cubicBezTo>
                <a:cubicBezTo>
                  <a:pt x="3748629" y="689708"/>
                  <a:pt x="3747550" y="688089"/>
                  <a:pt x="3723264" y="689708"/>
                </a:cubicBezTo>
                <a:cubicBezTo>
                  <a:pt x="3686026" y="691867"/>
                  <a:pt x="3648788" y="687549"/>
                  <a:pt x="3611550" y="687549"/>
                </a:cubicBezTo>
                <a:cubicBezTo>
                  <a:pt x="3587803" y="687549"/>
                  <a:pt x="3564597" y="690248"/>
                  <a:pt x="3542470" y="699962"/>
                </a:cubicBezTo>
                <a:cubicBezTo>
                  <a:pt x="3527898" y="706438"/>
                  <a:pt x="3516025" y="716152"/>
                  <a:pt x="3515485" y="733422"/>
                </a:cubicBezTo>
                <a:cubicBezTo>
                  <a:pt x="3510089" y="857010"/>
                  <a:pt x="3513866" y="980059"/>
                  <a:pt x="3564597" y="1095551"/>
                </a:cubicBezTo>
                <a:cubicBezTo>
                  <a:pt x="3610470" y="1199710"/>
                  <a:pt x="3617486" y="1310346"/>
                  <a:pt x="3627740" y="1420981"/>
                </a:cubicBezTo>
                <a:cubicBezTo>
                  <a:pt x="3627740" y="1421521"/>
                  <a:pt x="3627740" y="1421521"/>
                  <a:pt x="3627740" y="1421521"/>
                </a:cubicBezTo>
                <a:cubicBezTo>
                  <a:pt x="3629359" y="1426918"/>
                  <a:pt x="3630439" y="1432855"/>
                  <a:pt x="3632058" y="1438251"/>
                </a:cubicBezTo>
                <a:cubicBezTo>
                  <a:pt x="3647708" y="1450125"/>
                  <a:pt x="3637994" y="1466855"/>
                  <a:pt x="3637994" y="1480886"/>
                </a:cubicBezTo>
                <a:cubicBezTo>
                  <a:pt x="3637994" y="1490601"/>
                  <a:pt x="3624502" y="1486283"/>
                  <a:pt x="3616947" y="1486283"/>
                </a:cubicBezTo>
                <a:cubicBezTo>
                  <a:pt x="3582407" y="1486823"/>
                  <a:pt x="3547867" y="1486283"/>
                  <a:pt x="3513327" y="1486823"/>
                </a:cubicBezTo>
                <a:cubicBezTo>
                  <a:pt x="3500374" y="1487363"/>
                  <a:pt x="3495517" y="1482506"/>
                  <a:pt x="3497136" y="1470093"/>
                </a:cubicBezTo>
                <a:cubicBezTo>
                  <a:pt x="3497676" y="1462537"/>
                  <a:pt x="3497676" y="1454982"/>
                  <a:pt x="3497136" y="1447426"/>
                </a:cubicBezTo>
                <a:cubicBezTo>
                  <a:pt x="3497136" y="1438251"/>
                  <a:pt x="3503073" y="1437712"/>
                  <a:pt x="3509549" y="1438251"/>
                </a:cubicBezTo>
                <a:cubicBezTo>
                  <a:pt x="3509549" y="1428537"/>
                  <a:pt x="3510089" y="1419362"/>
                  <a:pt x="3510628" y="1409648"/>
                </a:cubicBezTo>
                <a:cubicBezTo>
                  <a:pt x="3500374" y="1332473"/>
                  <a:pt x="3484724" y="1255838"/>
                  <a:pt x="3460438" y="1181361"/>
                </a:cubicBezTo>
                <a:cubicBezTo>
                  <a:pt x="3450184" y="1150059"/>
                  <a:pt x="3436692" y="1120916"/>
                  <a:pt x="3419961" y="1092853"/>
                </a:cubicBezTo>
                <a:cubicBezTo>
                  <a:pt x="3387580" y="1038345"/>
                  <a:pt x="3377866" y="976820"/>
                  <a:pt x="3369231" y="914757"/>
                </a:cubicBezTo>
                <a:cubicBezTo>
                  <a:pt x="3367072" y="897487"/>
                  <a:pt x="3364913" y="880217"/>
                  <a:pt x="3364374" y="862947"/>
                </a:cubicBezTo>
                <a:cubicBezTo>
                  <a:pt x="3363834" y="847836"/>
                  <a:pt x="3357898" y="844058"/>
                  <a:pt x="3343866" y="844598"/>
                </a:cubicBezTo>
                <a:cubicBezTo>
                  <a:pt x="3307707" y="845677"/>
                  <a:pt x="3272088" y="845137"/>
                  <a:pt x="3235929" y="845137"/>
                </a:cubicBezTo>
                <a:cubicBezTo>
                  <a:pt x="3207865" y="845137"/>
                  <a:pt x="3187897" y="828947"/>
                  <a:pt x="3187357" y="800883"/>
                </a:cubicBezTo>
                <a:cubicBezTo>
                  <a:pt x="3186817" y="782534"/>
                  <a:pt x="3173865" y="777137"/>
                  <a:pt x="3163071" y="770661"/>
                </a:cubicBezTo>
                <a:cubicBezTo>
                  <a:pt x="3153357" y="764724"/>
                  <a:pt x="3154976" y="776597"/>
                  <a:pt x="3153357" y="780915"/>
                </a:cubicBezTo>
                <a:cubicBezTo>
                  <a:pt x="3139325" y="825709"/>
                  <a:pt x="3126373" y="871042"/>
                  <a:pt x="3111801" y="915836"/>
                </a:cubicBezTo>
                <a:cubicBezTo>
                  <a:pt x="3099928" y="951995"/>
                  <a:pt x="3085896" y="987614"/>
                  <a:pt x="3068087" y="1021075"/>
                </a:cubicBezTo>
                <a:cubicBezTo>
                  <a:pt x="3057832" y="1039424"/>
                  <a:pt x="3042721" y="1053995"/>
                  <a:pt x="3028150" y="1069646"/>
                </a:cubicBezTo>
                <a:cubicBezTo>
                  <a:pt x="3009261" y="1090154"/>
                  <a:pt x="2989832" y="1085297"/>
                  <a:pt x="2969324" y="1085837"/>
                </a:cubicBezTo>
                <a:cubicBezTo>
                  <a:pt x="2739418" y="1091234"/>
                  <a:pt x="2508973" y="1089615"/>
                  <a:pt x="2278527" y="1086916"/>
                </a:cubicBezTo>
                <a:cubicBezTo>
                  <a:pt x="2237511" y="1086377"/>
                  <a:pt x="2213225" y="1066948"/>
                  <a:pt x="2193257" y="1037805"/>
                </a:cubicBezTo>
                <a:cubicBezTo>
                  <a:pt x="2172749" y="1008122"/>
                  <a:pt x="2160336" y="973582"/>
                  <a:pt x="2147923" y="940122"/>
                </a:cubicBezTo>
                <a:cubicBezTo>
                  <a:pt x="2128495" y="888852"/>
                  <a:pt x="2112844" y="836502"/>
                  <a:pt x="2098272" y="784153"/>
                </a:cubicBezTo>
                <a:cubicBezTo>
                  <a:pt x="2096653" y="778756"/>
                  <a:pt x="2095034" y="773899"/>
                  <a:pt x="2092875" y="767422"/>
                </a:cubicBezTo>
                <a:cubicBezTo>
                  <a:pt x="2076685" y="776597"/>
                  <a:pt x="2063193" y="783073"/>
                  <a:pt x="2062113" y="805200"/>
                </a:cubicBezTo>
                <a:cubicBezTo>
                  <a:pt x="2060494" y="829486"/>
                  <a:pt x="2039986" y="844598"/>
                  <a:pt x="2015161" y="844598"/>
                </a:cubicBezTo>
                <a:cubicBezTo>
                  <a:pt x="1978462" y="844598"/>
                  <a:pt x="1941763" y="845137"/>
                  <a:pt x="1905065" y="844058"/>
                </a:cubicBezTo>
                <a:cubicBezTo>
                  <a:pt x="1891033" y="844058"/>
                  <a:pt x="1886176" y="847836"/>
                  <a:pt x="1885097" y="862407"/>
                </a:cubicBezTo>
                <a:cubicBezTo>
                  <a:pt x="1881858" y="914217"/>
                  <a:pt x="1874843" y="965487"/>
                  <a:pt x="1860811" y="1015678"/>
                </a:cubicBezTo>
                <a:cubicBezTo>
                  <a:pt x="1852176" y="1045360"/>
                  <a:pt x="1839763" y="1073964"/>
                  <a:pt x="1824112" y="1100948"/>
                </a:cubicBezTo>
                <a:cubicBezTo>
                  <a:pt x="1784175" y="1169488"/>
                  <a:pt x="1768524" y="1246123"/>
                  <a:pt x="1752334" y="1322759"/>
                </a:cubicBezTo>
                <a:cubicBezTo>
                  <a:pt x="1744778" y="1359457"/>
                  <a:pt x="1741000" y="1396696"/>
                  <a:pt x="1736143" y="1433394"/>
                </a:cubicBezTo>
                <a:cubicBezTo>
                  <a:pt x="1737223" y="1434474"/>
                  <a:pt x="1738842" y="1436093"/>
                  <a:pt x="1740461" y="1437172"/>
                </a:cubicBezTo>
                <a:cubicBezTo>
                  <a:pt x="1748016" y="1436093"/>
                  <a:pt x="1753953" y="1437172"/>
                  <a:pt x="1753413" y="1447426"/>
                </a:cubicBezTo>
                <a:cubicBezTo>
                  <a:pt x="1752874" y="1455521"/>
                  <a:pt x="1752874" y="1464156"/>
                  <a:pt x="1753413" y="1472251"/>
                </a:cubicBezTo>
                <a:cubicBezTo>
                  <a:pt x="1753953" y="1481966"/>
                  <a:pt x="1749635" y="1485204"/>
                  <a:pt x="1739921" y="1485204"/>
                </a:cubicBezTo>
                <a:cubicBezTo>
                  <a:pt x="1701604" y="1484664"/>
                  <a:pt x="1662746" y="1484664"/>
                  <a:pt x="1624429" y="1485204"/>
                </a:cubicBezTo>
                <a:cubicBezTo>
                  <a:pt x="1614714" y="1485204"/>
                  <a:pt x="1609317" y="1481426"/>
                  <a:pt x="1611476" y="1471712"/>
                </a:cubicBezTo>
                <a:cubicBezTo>
                  <a:pt x="1613635" y="1459839"/>
                  <a:pt x="1604460" y="1445807"/>
                  <a:pt x="1617952" y="1436093"/>
                </a:cubicBezTo>
                <a:cubicBezTo>
                  <a:pt x="1619571" y="1426378"/>
                  <a:pt x="1621190" y="1416664"/>
                  <a:pt x="1622809" y="1406950"/>
                </a:cubicBezTo>
                <a:cubicBezTo>
                  <a:pt x="1627667" y="1324917"/>
                  <a:pt x="1636841" y="1243425"/>
                  <a:pt x="1657889" y="1163552"/>
                </a:cubicBezTo>
                <a:cubicBezTo>
                  <a:pt x="1669762" y="1119297"/>
                  <a:pt x="1692969" y="1079361"/>
                  <a:pt x="1706461" y="1035646"/>
                </a:cubicBezTo>
                <a:cubicBezTo>
                  <a:pt x="1736683" y="936884"/>
                  <a:pt x="1737223" y="835423"/>
                  <a:pt x="1735064" y="733962"/>
                </a:cubicBezTo>
                <a:cubicBezTo>
                  <a:pt x="1734524" y="713454"/>
                  <a:pt x="1721572" y="702660"/>
                  <a:pt x="1704302" y="696184"/>
                </a:cubicBezTo>
                <a:cubicBezTo>
                  <a:pt x="1674619" y="684311"/>
                  <a:pt x="1643857" y="684851"/>
                  <a:pt x="1612555" y="685930"/>
                </a:cubicBezTo>
                <a:cubicBezTo>
                  <a:pt x="1584492" y="687009"/>
                  <a:pt x="1555889" y="687549"/>
                  <a:pt x="1527825" y="687549"/>
                </a:cubicBezTo>
                <a:cubicBezTo>
                  <a:pt x="1503539" y="687549"/>
                  <a:pt x="1502460" y="688628"/>
                  <a:pt x="1508936" y="713994"/>
                </a:cubicBezTo>
                <a:cubicBezTo>
                  <a:pt x="1588270" y="724787"/>
                  <a:pt x="1643318" y="768502"/>
                  <a:pt x="1670302" y="842439"/>
                </a:cubicBezTo>
                <a:cubicBezTo>
                  <a:pt x="1699445" y="921233"/>
                  <a:pt x="1682715" y="993011"/>
                  <a:pt x="1624429" y="1052916"/>
                </a:cubicBezTo>
                <a:cubicBezTo>
                  <a:pt x="1564524" y="1113900"/>
                  <a:pt x="1472777" y="1128472"/>
                  <a:pt x="1396681" y="1091773"/>
                </a:cubicBezTo>
                <a:cubicBezTo>
                  <a:pt x="1320046" y="1054535"/>
                  <a:pt x="1275252" y="974122"/>
                  <a:pt x="1284427" y="889391"/>
                </a:cubicBezTo>
                <a:cubicBezTo>
                  <a:pt x="1293062" y="805740"/>
                  <a:pt x="1354586" y="735041"/>
                  <a:pt x="1438237" y="717232"/>
                </a:cubicBezTo>
                <a:cubicBezTo>
                  <a:pt x="1459285" y="712914"/>
                  <a:pt x="1464142" y="703740"/>
                  <a:pt x="1461444" y="685930"/>
                </a:cubicBezTo>
                <a:cubicBezTo>
                  <a:pt x="1427983" y="679454"/>
                  <a:pt x="1393983" y="680533"/>
                  <a:pt x="1361602" y="669200"/>
                </a:cubicBezTo>
                <a:cubicBezTo>
                  <a:pt x="1323284" y="662724"/>
                  <a:pt x="1287125" y="651930"/>
                  <a:pt x="1262839" y="617930"/>
                </a:cubicBezTo>
                <a:cubicBezTo>
                  <a:pt x="1257443" y="610374"/>
                  <a:pt x="1248808" y="604977"/>
                  <a:pt x="1241792" y="598501"/>
                </a:cubicBezTo>
                <a:cubicBezTo>
                  <a:pt x="1208331" y="583929"/>
                  <a:pt x="1173791" y="575834"/>
                  <a:pt x="1137633" y="573136"/>
                </a:cubicBezTo>
                <a:cubicBezTo>
                  <a:pt x="1130617" y="572596"/>
                  <a:pt x="1120363" y="567199"/>
                  <a:pt x="1117124" y="575834"/>
                </a:cubicBezTo>
                <a:cubicBezTo>
                  <a:pt x="1113886" y="583929"/>
                  <a:pt x="1111728" y="594723"/>
                  <a:pt x="1122521" y="601739"/>
                </a:cubicBezTo>
                <a:cubicBezTo>
                  <a:pt x="1184045" y="610914"/>
                  <a:pt x="1234236" y="667041"/>
                  <a:pt x="1238554" y="732343"/>
                </a:cubicBezTo>
                <a:cubicBezTo>
                  <a:pt x="1242871" y="801962"/>
                  <a:pt x="1199696" y="864566"/>
                  <a:pt x="1133855" y="883455"/>
                </a:cubicBezTo>
                <a:cubicBezTo>
                  <a:pt x="1057219" y="905582"/>
                  <a:pt x="976267" y="861867"/>
                  <a:pt x="953060" y="785232"/>
                </a:cubicBezTo>
                <a:cubicBezTo>
                  <a:pt x="930393" y="709136"/>
                  <a:pt x="971949" y="627644"/>
                  <a:pt x="1048045" y="604977"/>
                </a:cubicBezTo>
                <a:cubicBezTo>
                  <a:pt x="1066934" y="599041"/>
                  <a:pt x="1073410" y="590945"/>
                  <a:pt x="1071791" y="572596"/>
                </a:cubicBezTo>
                <a:cubicBezTo>
                  <a:pt x="1062616" y="563421"/>
                  <a:pt x="1050743" y="566660"/>
                  <a:pt x="1040489" y="566660"/>
                </a:cubicBezTo>
                <a:cubicBezTo>
                  <a:pt x="1009187" y="566660"/>
                  <a:pt x="977346" y="569358"/>
                  <a:pt x="945505" y="568279"/>
                </a:cubicBezTo>
                <a:cubicBezTo>
                  <a:pt x="904488" y="567199"/>
                  <a:pt x="871568" y="551548"/>
                  <a:pt x="854837" y="511612"/>
                </a:cubicBezTo>
                <a:cubicBezTo>
                  <a:pt x="843504" y="491104"/>
                  <a:pt x="843504" y="470056"/>
                  <a:pt x="851599" y="448468"/>
                </a:cubicBezTo>
                <a:cubicBezTo>
                  <a:pt x="855917" y="427960"/>
                  <a:pt x="866711" y="411230"/>
                  <a:pt x="882361" y="397738"/>
                </a:cubicBezTo>
                <a:cubicBezTo>
                  <a:pt x="894234" y="381547"/>
                  <a:pt x="913663" y="377770"/>
                  <a:pt x="929854" y="369135"/>
                </a:cubicBezTo>
                <a:cubicBezTo>
                  <a:pt x="929314" y="321642"/>
                  <a:pt x="928774" y="274150"/>
                  <a:pt x="928774" y="226658"/>
                </a:cubicBezTo>
                <a:cubicBezTo>
                  <a:pt x="928774" y="220721"/>
                  <a:pt x="928774" y="215324"/>
                  <a:pt x="936330" y="211547"/>
                </a:cubicBezTo>
                <a:cubicBezTo>
                  <a:pt x="948203" y="206150"/>
                  <a:pt x="949822" y="193197"/>
                  <a:pt x="955219" y="182943"/>
                </a:cubicBezTo>
                <a:cubicBezTo>
                  <a:pt x="947124" y="174848"/>
                  <a:pt x="936870" y="174308"/>
                  <a:pt x="926076" y="174308"/>
                </a:cubicBezTo>
                <a:cubicBezTo>
                  <a:pt x="852679" y="174308"/>
                  <a:pt x="779282" y="173769"/>
                  <a:pt x="705884" y="174848"/>
                </a:cubicBezTo>
                <a:cubicBezTo>
                  <a:pt x="679979" y="174848"/>
                  <a:pt x="269279" y="165134"/>
                  <a:pt x="208295" y="170531"/>
                </a:cubicBezTo>
                <a:cubicBezTo>
                  <a:pt x="147310" y="175927"/>
                  <a:pt x="85786" y="173229"/>
                  <a:pt x="24802" y="174308"/>
                </a:cubicBezTo>
                <a:cubicBezTo>
                  <a:pt x="18325" y="174308"/>
                  <a:pt x="10770" y="177007"/>
                  <a:pt x="8071" y="167292"/>
                </a:cubicBezTo>
                <a:cubicBezTo>
                  <a:pt x="6992" y="162435"/>
                  <a:pt x="-3262" y="161896"/>
                  <a:pt x="1055" y="154340"/>
                </a:cubicBezTo>
                <a:cubicBezTo>
                  <a:pt x="4294" y="149483"/>
                  <a:pt x="10230" y="151642"/>
                  <a:pt x="14548" y="151102"/>
                </a:cubicBezTo>
                <a:cubicBezTo>
                  <a:pt x="48548" y="145165"/>
                  <a:pt x="82548" y="138689"/>
                  <a:pt x="116548" y="132753"/>
                </a:cubicBezTo>
                <a:cubicBezTo>
                  <a:pt x="116548" y="132753"/>
                  <a:pt x="477058" y="81482"/>
                  <a:pt x="519153" y="75006"/>
                </a:cubicBezTo>
                <a:cubicBezTo>
                  <a:pt x="519153" y="75006"/>
                  <a:pt x="665948" y="57197"/>
                  <a:pt x="692932" y="58276"/>
                </a:cubicBezTo>
                <a:cubicBezTo>
                  <a:pt x="756615" y="60435"/>
                  <a:pt x="820837" y="63673"/>
                  <a:pt x="884520" y="66371"/>
                </a:cubicBezTo>
                <a:cubicBezTo>
                  <a:pt x="902869" y="64752"/>
                  <a:pt x="920679" y="67990"/>
                  <a:pt x="938489" y="70149"/>
                </a:cubicBezTo>
                <a:cubicBezTo>
                  <a:pt x="954679" y="69609"/>
                  <a:pt x="970870" y="69070"/>
                  <a:pt x="987060" y="73387"/>
                </a:cubicBezTo>
                <a:cubicBezTo>
                  <a:pt x="994616" y="75546"/>
                  <a:pt x="1002171" y="73927"/>
                  <a:pt x="1008648" y="69609"/>
                </a:cubicBezTo>
                <a:cubicBezTo>
                  <a:pt x="1014720" y="29538"/>
                  <a:pt x="1047506" y="2520"/>
                  <a:pt x="1086287" y="167"/>
                </a:cubicBezTo>
                <a:close/>
              </a:path>
            </a:pathLst>
          </a:custGeom>
          <a:solidFill>
            <a:schemeClr val="accent3"/>
          </a:solidFill>
          <a:ln w="53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9DFBE-11F0-7F7E-7ACF-B95A76077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4" y="621"/>
            <a:ext cx="1250070" cy="4946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C4CCF7-C067-B921-6E34-749EAEB93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202" y="-684"/>
            <a:ext cx="775651" cy="9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57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5756417" y="2970094"/>
            <a:ext cx="339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cs typeface="Arial" pitchFamily="34" charset="0"/>
              </a:rPr>
              <a:t>Annex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A84F1B-F45F-0D8A-F376-B933974FA1C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r="6644"/>
          <a:stretch>
            <a:fillRect/>
          </a:stretch>
        </p:blipFill>
        <p:spPr>
          <a:xfrm>
            <a:off x="0" y="0"/>
            <a:ext cx="6553199" cy="6858000"/>
          </a:xfrm>
        </p:spPr>
      </p:pic>
    </p:spTree>
    <p:extLst>
      <p:ext uri="{BB962C8B-B14F-4D97-AF65-F5344CB8AC3E}">
        <p14:creationId xmlns:p14="http://schemas.microsoft.com/office/powerpoint/2010/main" val="87086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2">
            <a:extLst>
              <a:ext uri="{FF2B5EF4-FFF2-40B4-BE49-F238E27FC236}">
                <a16:creationId xmlns:a16="http://schemas.microsoft.com/office/drawing/2014/main" id="{B2E6DA0E-DDC6-5F7F-6D79-F7D3BF6E410E}"/>
              </a:ext>
            </a:extLst>
          </p:cNvPr>
          <p:cNvSpPr txBox="1">
            <a:spLocks/>
          </p:cNvSpPr>
          <p:nvPr/>
        </p:nvSpPr>
        <p:spPr>
          <a:xfrm>
            <a:off x="914400" y="329372"/>
            <a:ext cx="10353037" cy="314929"/>
          </a:xfrm>
          <a:prstGeom prst="rect">
            <a:avLst/>
          </a:prstGeom>
          <a:solidFill>
            <a:schemeClr val="accent1">
              <a:alpha val="70000"/>
            </a:schemeClr>
          </a:solidFill>
          <a:ln w="19050">
            <a:solidFill>
              <a:schemeClr val="accent1">
                <a:alpha val="60000"/>
              </a:schemeClr>
            </a:solidFill>
          </a:ln>
          <a:effectLst/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45C1A4"/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tx1"/>
                </a:solidFill>
                <a:latin typeface="+mn-lt"/>
              </a:rPr>
              <a:t>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32">
                <a:extLst>
                  <a:ext uri="{FF2B5EF4-FFF2-40B4-BE49-F238E27FC236}">
                    <a16:creationId xmlns:a16="http://schemas.microsoft.com/office/drawing/2014/main" id="{A5E53BED-B3CE-5D57-3FFB-C9A02E2B41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4400" y="681850"/>
                <a:ext cx="10353040" cy="6054230"/>
              </a:xfrm>
              <a:prstGeom prst="rect">
                <a:avLst/>
              </a:prstGeom>
              <a:ln w="19050">
                <a:solidFill>
                  <a:schemeClr val="accent1">
                    <a:alpha val="60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 anchor="ctr">
                <a:noAutofit/>
              </a:bodyPr>
              <a:lstStyle>
                <a:lvl1pPr marL="342900" indent="-342900" algn="ctr" defTabSz="914400" rtl="0" eaLnBrk="1" latinLnBrk="1" hangingPunct="1">
                  <a:spcBef>
                    <a:spcPct val="20000"/>
                  </a:spcBef>
                  <a:buFont typeface="Arial" pitchFamily="34" charset="0"/>
                  <a:buNone/>
                  <a:defRPr sz="1400" b="1" kern="1200">
                    <a:solidFill>
                      <a:srgbClr val="45C1A4"/>
                    </a:solidFill>
                    <a:latin typeface="+mn-ea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600" b="1" kern="1200">
                    <a:solidFill>
                      <a:srgbClr val="CC3399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C and S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represent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the trigonometrical functions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cosines 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sines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respectively. 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r>
                      <a:rPr lang="x-none" sz="2400" b="0" i="1" spc="-7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𝑚</m:t>
                    </m:r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is the total mass of the quadrotor.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x-none" sz="2400" b="0" spc="-7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g</m:t>
                    </m:r>
                  </m:oMath>
                </a14:m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is the gravity acceleration constant.</a:t>
                </a: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is the 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drag coefficient.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𝐼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are the constants inertia.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𝑓𝑡𝑥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𝑓𝑡𝑦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𝑓𝑡𝑧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are the translation drag coefficients. 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𝑓𝑎𝑥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𝑓𝑎𝑦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𝐾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𝑓𝑎𝑧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are the aerodynamic friction coefficients around x, y,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z.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r>
                      <a:rPr lang="x-none" sz="2400" b="0" i="1" spc="-7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𝑑</m:t>
                    </m:r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is the distance between the quadrotor center of mass and the rotation axis of propellers.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𝙹</m:t>
                        </m:r>
                      </m:e>
                      <m:sub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is the rotor inertia. </a:t>
                </a:r>
                <a:endParaRPr lang="en-US" sz="2400" b="0" spc="-7" dirty="0">
                  <a:solidFill>
                    <a:schemeClr val="tx1"/>
                  </a:solidFill>
                  <a:latin typeface="+mn-lt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𝛺</m:t>
                        </m:r>
                      </m:e>
                    </m:bar>
                  </m:oMath>
                </a14:m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is 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the disturbance due to the rotor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imbalance.</a:t>
                </a:r>
              </a:p>
              <a:p>
                <a:pPr algn="just">
                  <a:lnSpc>
                    <a:spcPct val="95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§"/>
                  <a:tabLst>
                    <a:tab pos="243834" algn="l"/>
                    <a:tab pos="548626" algn="l"/>
                    <a:tab pos="243834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2400" b="0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2400" b="0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2400" b="0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, 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pc="-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x-none" sz="2400" b="0" i="1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𝑈</m:t>
                        </m:r>
                      </m:e>
                      <m:sub>
                        <m:r>
                          <a:rPr lang="x-none" sz="2400" b="0" spc="-7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represent</a:t>
                </a:r>
                <a:r>
                  <a:rPr lang="x-none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 the control inputs of the system</a:t>
                </a:r>
                <a:r>
                  <a:rPr lang="en-US" sz="2400" b="0" spc="-7" dirty="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 Placeholder 32">
                <a:extLst>
                  <a:ext uri="{FF2B5EF4-FFF2-40B4-BE49-F238E27FC236}">
                    <a16:creationId xmlns:a16="http://schemas.microsoft.com/office/drawing/2014/main" id="{A5E53BED-B3CE-5D57-3FFB-C9A02E2B4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81850"/>
                <a:ext cx="10353040" cy="6054230"/>
              </a:xfrm>
              <a:prstGeom prst="rect">
                <a:avLst/>
              </a:prstGeom>
              <a:blipFill>
                <a:blip r:embed="rId2"/>
                <a:stretch>
                  <a:fillRect l="-705" r="-764"/>
                </a:stretch>
              </a:blipFill>
              <a:ln w="19050">
                <a:solidFill>
                  <a:schemeClr val="accent1">
                    <a:alpha val="60000"/>
                  </a:schemeClr>
                </a:solidFill>
              </a:ln>
              <a:effectLst>
                <a:innerShdw blurRad="114300">
                  <a:schemeClr val="bg1"/>
                </a:inn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086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BEBB1-D8E7-3C80-A698-36732CB19847}"/>
                  </a:ext>
                </a:extLst>
              </p:cNvPr>
              <p:cNvSpPr txBox="1"/>
              <p:nvPr/>
            </p:nvSpPr>
            <p:spPr>
              <a:xfrm>
                <a:off x="0" y="112567"/>
                <a:ext cx="12192000" cy="8745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just">
                  <a:buNone/>
                </a:pPr>
                <a:r>
                  <a:rPr lang="en-GB" sz="2400" dirty="0">
                    <a:ea typeface="Times New Roman" panose="02020603050405020304" pitchFamily="18" charset="0"/>
                  </a:rPr>
                  <a:t>Based on the angular speeds of the four rotors, the control inputs and the disturbance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𝛺</m:t>
                        </m:r>
                      </m:e>
                    </m:bar>
                  </m:oMath>
                </a14:m>
                <a:r>
                  <a:rPr lang="en-GB" sz="2400" dirty="0">
                    <a:ea typeface="Times New Roman" panose="02020603050405020304" pitchFamily="18" charset="0"/>
                  </a:rPr>
                  <a:t> are expressed as follows:</a:t>
                </a:r>
                <a:endParaRPr lang="en-US" sz="2400" dirty="0"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8BEBB1-D8E7-3C80-A698-36732CB19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2567"/>
                <a:ext cx="12192000" cy="874535"/>
              </a:xfrm>
              <a:prstGeom prst="rect">
                <a:avLst/>
              </a:prstGeom>
              <a:blipFill>
                <a:blip r:embed="rId2"/>
                <a:stretch>
                  <a:fillRect l="-750" t="-694" r="-750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8">
                <a:extLst>
                  <a:ext uri="{FF2B5EF4-FFF2-40B4-BE49-F238E27FC236}">
                    <a16:creationId xmlns:a16="http://schemas.microsoft.com/office/drawing/2014/main" id="{92C76796-5585-0283-F695-ED72CC05FA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1566577"/>
                  </p:ext>
                </p:extLst>
              </p:nvPr>
            </p:nvGraphicFramePr>
            <p:xfrm>
              <a:off x="2233613" y="916149"/>
              <a:ext cx="8010524" cy="33605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51742">
                      <a:extLst>
                        <a:ext uri="{9D8B030D-6E8A-4147-A177-3AD203B41FA5}">
                          <a16:colId xmlns:a16="http://schemas.microsoft.com/office/drawing/2014/main" val="827905086"/>
                        </a:ext>
                      </a:extLst>
                    </a:gridCol>
                    <a:gridCol w="858782">
                      <a:extLst>
                        <a:ext uri="{9D8B030D-6E8A-4147-A177-3AD203B41FA5}">
                          <a16:colId xmlns:a16="http://schemas.microsoft.com/office/drawing/2014/main" val="4192018134"/>
                        </a:ext>
                      </a:extLst>
                    </a:gridCol>
                  </a:tblGrid>
                  <a:tr h="2689808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𝑈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GB" sz="2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GB" sz="24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GB" sz="24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n-GB" sz="24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GB" sz="2400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𝑝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r>
                                                  <a:rPr lang="en-GB" sz="2400" b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𝐾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b="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sz="2400" b="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𝜔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sz="2400" b="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𝜔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  <m:sup>
                                                          <m:r>
                                                            <a:rPr lang="en-GB" sz="2400" b="0" i="1" smtClean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sz="2400" b="0" i="1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𝜔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en-GB" sz="2400" b="0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b="0" i="1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GB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2891462"/>
                      </a:ext>
                    </a:extLst>
                  </a:tr>
                  <a:tr h="670768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𝛺</m:t>
                                    </m:r>
                                  </m:e>
                                </m:bar>
                                <m:r>
                                  <a:rPr lang="en-GB" sz="2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sz="2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sz="2400" b="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(3)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9716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Content Placeholder 8">
                <a:extLst>
                  <a:ext uri="{FF2B5EF4-FFF2-40B4-BE49-F238E27FC236}">
                    <a16:creationId xmlns:a16="http://schemas.microsoft.com/office/drawing/2014/main" id="{92C76796-5585-0283-F695-ED72CC05FAF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81566577"/>
                  </p:ext>
                </p:extLst>
              </p:nvPr>
            </p:nvGraphicFramePr>
            <p:xfrm>
              <a:off x="2233613" y="916149"/>
              <a:ext cx="8010524" cy="336057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51742">
                      <a:extLst>
                        <a:ext uri="{9D8B030D-6E8A-4147-A177-3AD203B41FA5}">
                          <a16:colId xmlns:a16="http://schemas.microsoft.com/office/drawing/2014/main" val="827905086"/>
                        </a:ext>
                      </a:extLst>
                    </a:gridCol>
                    <a:gridCol w="858782">
                      <a:extLst>
                        <a:ext uri="{9D8B030D-6E8A-4147-A177-3AD203B41FA5}">
                          <a16:colId xmlns:a16="http://schemas.microsoft.com/office/drawing/2014/main" val="4192018134"/>
                        </a:ext>
                      </a:extLst>
                    </a:gridCol>
                  </a:tblGrid>
                  <a:tr h="26898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2010" b="-26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2400" b="0">
                              <a:solidFill>
                                <a:schemeClr val="tx1"/>
                              </a:solidFill>
                              <a:effectLst/>
                            </a:rPr>
                            <a:t>(2)</a:t>
                          </a:r>
                          <a:endParaRPr lang="en-US" sz="2400" b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32891462"/>
                      </a:ext>
                    </a:extLst>
                  </a:tr>
                  <a:tr h="6707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1818" r="-12010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GB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(3)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897169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651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1E080F5-8896-8849-86BC-14FFE40CA7A8}"/>
              </a:ext>
            </a:extLst>
          </p:cNvPr>
          <p:cNvGrpSpPr/>
          <p:nvPr/>
        </p:nvGrpSpPr>
        <p:grpSpPr>
          <a:xfrm>
            <a:off x="2983796" y="1173243"/>
            <a:ext cx="6164264" cy="1536464"/>
            <a:chOff x="110922" y="1173243"/>
            <a:chExt cx="6164264" cy="1536464"/>
          </a:xfrm>
        </p:grpSpPr>
        <p:sp>
          <p:nvSpPr>
            <p:cNvPr id="11" name="Rounded Rectangle 2">
              <a:extLst>
                <a:ext uri="{FF2B5EF4-FFF2-40B4-BE49-F238E27FC236}">
                  <a16:creationId xmlns:a16="http://schemas.microsoft.com/office/drawing/2014/main" id="{7EC0A2D5-E2D7-9AEB-FF21-74EF1185D945}"/>
                </a:ext>
              </a:extLst>
            </p:cNvPr>
            <p:cNvSpPr/>
            <p:nvPr/>
          </p:nvSpPr>
          <p:spPr>
            <a:xfrm>
              <a:off x="110922" y="1347869"/>
              <a:ext cx="6061278" cy="1361838"/>
            </a:xfrm>
            <a:prstGeom prst="roundRect">
              <a:avLst>
                <a:gd name="adj" fmla="val 7849"/>
              </a:avLst>
            </a:prstGeom>
            <a:solidFill>
              <a:schemeClr val="bg1">
                <a:alpha val="50000"/>
              </a:schemeClr>
            </a:solidFill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32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EA471ABD-8F1C-B474-41F2-0E162B156CCA}"/>
                </a:ext>
              </a:extLst>
            </p:cNvPr>
            <p:cNvSpPr/>
            <p:nvPr/>
          </p:nvSpPr>
          <p:spPr>
            <a:xfrm>
              <a:off x="1902523" y="1173243"/>
              <a:ext cx="2484886" cy="34925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altLang="ko-KR" sz="2000" b="1" dirty="0">
                  <a:solidFill>
                    <a:schemeClr val="tx1"/>
                  </a:solidFill>
                  <a:cs typeface="Arial" pitchFamily="34" charset="0"/>
                </a:rPr>
                <a:t>FTC Structure</a:t>
              </a:r>
              <a:endParaRPr lang="ko-KR" altLang="en-US" sz="2032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A81AE5-5FBD-5EC5-0EFA-CADE300D02A7}"/>
                </a:ext>
              </a:extLst>
            </p:cNvPr>
            <p:cNvSpPr txBox="1"/>
            <p:nvPr/>
          </p:nvSpPr>
          <p:spPr>
            <a:xfrm>
              <a:off x="110922" y="1526142"/>
              <a:ext cx="6164264" cy="838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marR="0" indent="-34290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Adaptive observer: </a:t>
              </a:r>
              <a:r>
                <a:rPr lang="en-US" sz="20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Estimate the actuator faults</a:t>
              </a:r>
            </a:p>
            <a:p>
              <a:pPr marL="342900" marR="0" indent="-342900" algn="just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sz="20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Sliding mode controller: </a:t>
              </a:r>
              <a:r>
                <a:rPr lang="en-US" sz="2000" dirty="0"/>
                <a:t>Adjusts the control strategy</a:t>
              </a:r>
              <a:endPara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CFEDB93-CEB9-463C-4078-44FEA4871D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5131" y="216998"/>
            <a:ext cx="11661595" cy="724247"/>
          </a:xfrm>
        </p:spPr>
        <p:txBody>
          <a:bodyPr>
            <a:noAutofit/>
          </a:bodyPr>
          <a:lstStyle/>
          <a:p>
            <a:r>
              <a:rPr lang="en-US" sz="4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Proposed FTC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64CE47-0F01-A6F9-C681-948568F81EE1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997C88-D432-5739-9A15-69AF1942CCBB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5" name="Graphic 11">
              <a:extLst>
                <a:ext uri="{FF2B5EF4-FFF2-40B4-BE49-F238E27FC236}">
                  <a16:creationId xmlns:a16="http://schemas.microsoft.com/office/drawing/2014/main" id="{696593B4-E7CD-063D-4BAF-5CA1F7BE2293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BF21E51-A8D3-8C3E-A5B5-BE1F03F6AB71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846B704-2EBC-5590-277A-E88B3B82F53A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9CD786C-63C9-C64D-A5CC-0A8D033C666B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2AF9F4E1-E04A-9B65-CDCB-BC45747C8948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318346-9B2D-B58D-A7F7-DFB7CFDA2CEE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0B09B98-6ABC-B748-1D56-CF85B8CAF183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FAA0E33-E365-8C1F-B01B-E61FB2C41774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F88856B-EBE0-130D-BE36-C4A98620FE17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CE299-5EFF-74B1-4A3F-D42B0FF9F361}"/>
              </a:ext>
            </a:extLst>
          </p:cNvPr>
          <p:cNvGrpSpPr/>
          <p:nvPr/>
        </p:nvGrpSpPr>
        <p:grpSpPr>
          <a:xfrm>
            <a:off x="2453503" y="2941705"/>
            <a:ext cx="6247020" cy="3526659"/>
            <a:chOff x="2453503" y="2941705"/>
            <a:chExt cx="6247020" cy="352665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1EB5064-86EB-4210-BE55-DDDA1D682F49}"/>
                </a:ext>
              </a:extLst>
            </p:cNvPr>
            <p:cNvGrpSpPr/>
            <p:nvPr/>
          </p:nvGrpSpPr>
          <p:grpSpPr>
            <a:xfrm>
              <a:off x="2453503" y="2941705"/>
              <a:ext cx="6247020" cy="3526659"/>
              <a:chOff x="2453503" y="2941705"/>
              <a:chExt cx="6247020" cy="352665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8C44CEA-5FE4-0551-7727-B5BEA8E2A668}"/>
                  </a:ext>
                </a:extLst>
              </p:cNvPr>
              <p:cNvGrpSpPr/>
              <p:nvPr/>
            </p:nvGrpSpPr>
            <p:grpSpPr>
              <a:xfrm>
                <a:off x="3543009" y="2941705"/>
                <a:ext cx="5157514" cy="3526659"/>
                <a:chOff x="3543009" y="3103630"/>
                <a:chExt cx="5157514" cy="352665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8BB12D1-6170-8801-2B57-F4BFA9F7845A}"/>
                    </a:ext>
                  </a:extLst>
                </p:cNvPr>
                <p:cNvGrpSpPr/>
                <p:nvPr/>
              </p:nvGrpSpPr>
              <p:grpSpPr>
                <a:xfrm>
                  <a:off x="3543009" y="3337909"/>
                  <a:ext cx="5157514" cy="3292380"/>
                  <a:chOff x="3093507" y="1197018"/>
                  <a:chExt cx="6545791" cy="5112702"/>
                </a:xfrm>
              </p:grpSpPr>
              <p:cxnSp>
                <p:nvCxnSpPr>
                  <p:cNvPr id="17" name="Connecteur : en angle 24">
                    <a:extLst>
                      <a:ext uri="{FF2B5EF4-FFF2-40B4-BE49-F238E27FC236}">
                        <a16:creationId xmlns:a16="http://schemas.microsoft.com/office/drawing/2014/main" id="{C9143C73-7A80-8310-D710-41EB3E79BF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043128" y="2636271"/>
                    <a:ext cx="1828800" cy="2555931"/>
                  </a:xfrm>
                  <a:prstGeom prst="bentConnector3">
                    <a:avLst>
                      <a:gd name="adj1" fmla="val 100222"/>
                    </a:avLst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cteur droit avec flèche 3">
                    <a:extLst>
                      <a:ext uri="{FF2B5EF4-FFF2-40B4-BE49-F238E27FC236}">
                        <a16:creationId xmlns:a16="http://schemas.microsoft.com/office/drawing/2014/main" id="{74DB621E-AA2B-DCA0-7C38-2B87435498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056426" y="3882695"/>
                    <a:ext cx="504693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9" name="Groupe 8">
                    <a:extLst>
                      <a:ext uri="{FF2B5EF4-FFF2-40B4-BE49-F238E27FC236}">
                        <a16:creationId xmlns:a16="http://schemas.microsoft.com/office/drawing/2014/main" id="{6CD2E255-12A4-C4D9-81D5-8AAD1B5DFAB5}"/>
                      </a:ext>
                    </a:extLst>
                  </p:cNvPr>
                  <p:cNvGrpSpPr/>
                  <p:nvPr/>
                </p:nvGrpSpPr>
                <p:grpSpPr>
                  <a:xfrm>
                    <a:off x="5432923" y="1499222"/>
                    <a:ext cx="1832088" cy="1794053"/>
                    <a:chOff x="3251199" y="2482224"/>
                    <a:chExt cx="2464087" cy="2724738"/>
                  </a:xfrm>
                </p:grpSpPr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699389A1-7115-7CEF-D890-720EF5D050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51199" y="2482224"/>
                      <a:ext cx="2464087" cy="2724738"/>
                    </a:xfrm>
                    <a:prstGeom prst="rect">
                      <a:avLst/>
                    </a:prstGeom>
                    <a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MA" sz="1100" dirty="0">
                        <a:blipFill dpi="0"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</a:endParaRPr>
                    </a:p>
                  </p:txBody>
                </p:sp>
                <p:sp>
                  <p:nvSpPr>
                    <p:cNvPr id="72" name="Rectangle 71">
                      <a:extLst>
                        <a:ext uri="{FF2B5EF4-FFF2-40B4-BE49-F238E27FC236}">
                          <a16:creationId xmlns:a16="http://schemas.microsoft.com/office/drawing/2014/main" id="{54C1606D-4EB8-E187-27DD-9B3588A420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97356" y="4857563"/>
                      <a:ext cx="2049940" cy="26977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fr-MA" sz="1200" b="1" dirty="0" err="1">
                          <a:solidFill>
                            <a:schemeClr val="tx1"/>
                          </a:solidFill>
                        </a:rPr>
                        <a:t>Quadrotor</a:t>
                      </a:r>
                      <a:endParaRPr lang="fr-MA" sz="12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F573177-950E-6781-BE20-43C7181634B9}"/>
                      </a:ext>
                    </a:extLst>
                  </p:cNvPr>
                  <p:cNvSpPr/>
                  <p:nvPr/>
                </p:nvSpPr>
                <p:spPr>
                  <a:xfrm>
                    <a:off x="6545827" y="3542313"/>
                    <a:ext cx="1530298" cy="903141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fr-MA" sz="12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Adaptive observer</a:t>
                    </a:r>
                  </a:p>
                </p:txBody>
              </p:sp>
              <p:cxnSp>
                <p:nvCxnSpPr>
                  <p:cNvPr id="21" name="Connecteur : en angle 24">
                    <a:extLst>
                      <a:ext uri="{FF2B5EF4-FFF2-40B4-BE49-F238E27FC236}">
                        <a16:creationId xmlns:a16="http://schemas.microsoft.com/office/drawing/2014/main" id="{A631BE93-F5E1-3F20-0EF2-E143B727F4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V="1">
                    <a:off x="4748395" y="2400538"/>
                    <a:ext cx="1737360" cy="1828800"/>
                  </a:xfrm>
                  <a:prstGeom prst="bentConnector3">
                    <a:avLst>
                      <a:gd name="adj1" fmla="val 100222"/>
                    </a:avLst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necteur droit avec flèche 33">
                    <a:extLst>
                      <a:ext uri="{FF2B5EF4-FFF2-40B4-BE49-F238E27FC236}">
                        <a16:creationId xmlns:a16="http://schemas.microsoft.com/office/drawing/2014/main" id="{4C03360A-D13A-31FF-A6F1-9B392C78A53C}"/>
                      </a:ext>
                    </a:extLst>
                  </p:cNvPr>
                  <p:cNvCxnSpPr/>
                  <p:nvPr/>
                </p:nvCxnSpPr>
                <p:spPr>
                  <a:xfrm>
                    <a:off x="4228041" y="2429886"/>
                    <a:ext cx="118872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necteur droit avec flèche 33">
                    <a:extLst>
                      <a:ext uri="{FF2B5EF4-FFF2-40B4-BE49-F238E27FC236}">
                        <a16:creationId xmlns:a16="http://schemas.microsoft.com/office/drawing/2014/main" id="{69C0CB99-BFE0-DFF8-9379-D770A473AB6A}"/>
                      </a:ext>
                    </a:extLst>
                  </p:cNvPr>
                  <p:cNvCxnSpPr/>
                  <p:nvPr/>
                </p:nvCxnSpPr>
                <p:spPr>
                  <a:xfrm>
                    <a:off x="7266516" y="2421419"/>
                    <a:ext cx="192024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onnecteur droit avec flèche 33">
                    <a:extLst>
                      <a:ext uri="{FF2B5EF4-FFF2-40B4-BE49-F238E27FC236}">
                        <a16:creationId xmlns:a16="http://schemas.microsoft.com/office/drawing/2014/main" id="{F6BDE6B6-AC1E-937E-B45C-8C42A9C175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7278492" y="2913613"/>
                    <a:ext cx="100584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Connecteur droit avec flèche 33">
                    <a:extLst>
                      <a:ext uri="{FF2B5EF4-FFF2-40B4-BE49-F238E27FC236}">
                        <a16:creationId xmlns:a16="http://schemas.microsoft.com/office/drawing/2014/main" id="{F61EDDC3-55A4-E043-F330-789D113B3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>
                    <a:off x="6063878" y="3404886"/>
                    <a:ext cx="173736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Connecteur droit avec flèche 3">
                    <a:extLst>
                      <a:ext uri="{FF2B5EF4-FFF2-40B4-BE49-F238E27FC236}">
                        <a16:creationId xmlns:a16="http://schemas.microsoft.com/office/drawing/2014/main" id="{1D9E37CF-66DE-CB25-F182-56E1353F40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>
                    <a:off x="5818357" y="3638815"/>
                    <a:ext cx="504693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Connecteur droit avec flèche 33">
                    <a:extLst>
                      <a:ext uri="{FF2B5EF4-FFF2-40B4-BE49-F238E27FC236}">
                        <a16:creationId xmlns:a16="http://schemas.microsoft.com/office/drawing/2014/main" id="{C2EA6AEB-0CDA-B3BB-ED59-1F03AC4083AB}"/>
                      </a:ext>
                    </a:extLst>
                  </p:cNvPr>
                  <p:cNvCxnSpPr/>
                  <p:nvPr/>
                </p:nvCxnSpPr>
                <p:spPr>
                  <a:xfrm>
                    <a:off x="8076125" y="3968191"/>
                    <a:ext cx="9144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Connecteur droit avec flèche 33">
                    <a:extLst>
                      <a:ext uri="{FF2B5EF4-FFF2-40B4-BE49-F238E27FC236}">
                        <a16:creationId xmlns:a16="http://schemas.microsoft.com/office/drawing/2014/main" id="{004F0C57-48A8-AADD-13F6-F76CC89A8A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>
                    <a:off x="8482383" y="3093042"/>
                    <a:ext cx="137160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Flowchart: Summing Junction 29">
                    <a:extLst>
                      <a:ext uri="{FF2B5EF4-FFF2-40B4-BE49-F238E27FC236}">
                        <a16:creationId xmlns:a16="http://schemas.microsoft.com/office/drawing/2014/main" id="{130D3AC4-5950-7D83-DE72-777A934741D6}"/>
                      </a:ext>
                    </a:extLst>
                  </p:cNvPr>
                  <p:cNvSpPr/>
                  <p:nvPr/>
                </p:nvSpPr>
                <p:spPr>
                  <a:xfrm>
                    <a:off x="9001523" y="3785311"/>
                    <a:ext cx="365760" cy="365760"/>
                  </a:xfrm>
                  <a:prstGeom prst="flowChartSummingJunc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31" name="Connecteur : en angle 24">
                    <a:extLst>
                      <a:ext uri="{FF2B5EF4-FFF2-40B4-BE49-F238E27FC236}">
                        <a16:creationId xmlns:a16="http://schemas.microsoft.com/office/drawing/2014/main" id="{3CF129EA-F4B8-BF8B-AF37-0A74E08EA5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H="1" flipV="1">
                    <a:off x="7758046" y="3740922"/>
                    <a:ext cx="1005840" cy="1828800"/>
                  </a:xfrm>
                  <a:prstGeom prst="bentConnector3">
                    <a:avLst>
                      <a:gd name="adj1" fmla="val 100222"/>
                    </a:avLst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E69D0806-F90D-2952-34F7-D7DC3748E219}"/>
                      </a:ext>
                    </a:extLst>
                  </p:cNvPr>
                  <p:cNvSpPr/>
                  <p:nvPr/>
                </p:nvSpPr>
                <p:spPr>
                  <a:xfrm>
                    <a:off x="5823011" y="4730702"/>
                    <a:ext cx="1530298" cy="903141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b="1" kern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Sliding mode </a:t>
                    </a:r>
                    <a:r>
                      <a:rPr lang="fr-MA" sz="1200" b="1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a:t>Controller</a:t>
                    </a:r>
                  </a:p>
                </p:txBody>
              </p:sp>
              <p:sp>
                <p:nvSpPr>
                  <p:cNvPr id="65" name="Flowchart: Summing Junction 64">
                    <a:extLst>
                      <a:ext uri="{FF2B5EF4-FFF2-40B4-BE49-F238E27FC236}">
                        <a16:creationId xmlns:a16="http://schemas.microsoft.com/office/drawing/2014/main" id="{8BBA9F8F-B830-08F5-2203-0FF6843F17FD}"/>
                      </a:ext>
                    </a:extLst>
                  </p:cNvPr>
                  <p:cNvSpPr/>
                  <p:nvPr/>
                </p:nvSpPr>
                <p:spPr>
                  <a:xfrm>
                    <a:off x="3852708" y="2257956"/>
                    <a:ext cx="365760" cy="365760"/>
                  </a:xfrm>
                  <a:prstGeom prst="flowChartSummingJunction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66" name="Connecteur droit avec flèche 33">
                    <a:extLst>
                      <a:ext uri="{FF2B5EF4-FFF2-40B4-BE49-F238E27FC236}">
                        <a16:creationId xmlns:a16="http://schemas.microsoft.com/office/drawing/2014/main" id="{2772362F-2E66-7302-0F66-2EDC8C70C3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28654" y="1197018"/>
                    <a:ext cx="0" cy="283992"/>
                  </a:xfrm>
                  <a:prstGeom prst="straightConnector1">
                    <a:avLst/>
                  </a:prstGeom>
                  <a:ln w="381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Connecteur droit avec flèche 33">
                    <a:extLst>
                      <a:ext uri="{FF2B5EF4-FFF2-40B4-BE49-F238E27FC236}">
                        <a16:creationId xmlns:a16="http://schemas.microsoft.com/office/drawing/2014/main" id="{30B40284-CB68-4897-E7E5-1385652F4779}"/>
                      </a:ext>
                    </a:extLst>
                  </p:cNvPr>
                  <p:cNvCxnSpPr/>
                  <p:nvPr/>
                </p:nvCxnSpPr>
                <p:spPr>
                  <a:xfrm>
                    <a:off x="3093507" y="2429888"/>
                    <a:ext cx="731520" cy="0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9" name="Rectangle 123">
                    <a:extLst>
                      <a:ext uri="{FF2B5EF4-FFF2-40B4-BE49-F238E27FC236}">
                        <a16:creationId xmlns:a16="http://schemas.microsoft.com/office/drawing/2014/main" id="{B1F9AABF-C83B-B6AD-5201-54BBA58F1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402351" y="3487258"/>
                    <a:ext cx="4236947" cy="2342540"/>
                  </a:xfrm>
                  <a:prstGeom prst="rect">
                    <a:avLst/>
                  </a:prstGeom>
                  <a:noFill/>
                  <a:ln w="28575" algn="ctr">
                    <a:solidFill>
                      <a:schemeClr val="tx1"/>
                    </a:solidFill>
                    <a:prstDash val="dash"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fr-FR" sz="1600" dirty="0">
                      <a:latin typeface="+mj-lt"/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88AB589A-4A0B-37DD-A6C9-B40819EC77B2}"/>
                      </a:ext>
                    </a:extLst>
                  </p:cNvPr>
                  <p:cNvSpPr txBox="1"/>
                  <p:nvPr/>
                </p:nvSpPr>
                <p:spPr>
                  <a:xfrm>
                    <a:off x="8289466" y="5851927"/>
                    <a:ext cx="1349832" cy="45779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R="0" lvl="0" algn="ctr" rtl="0" fontAlgn="base">
                      <a:spcBef>
                        <a:spcPts val="800"/>
                      </a:spcBef>
                      <a:spcAft>
                        <a:spcPts val="400"/>
                      </a:spcAft>
                      <a:buSzPts val="1000"/>
                      <a:tabLst>
                        <a:tab pos="137160" algn="l"/>
                        <a:tab pos="365760" algn="l"/>
                      </a:tabLst>
                    </a:pPr>
                    <a:r>
                      <a:rPr lang="en-US" sz="1200" b="1" dirty="0">
                        <a:cs typeface="Arial" pitchFamily="34" charset="0"/>
                      </a:rPr>
                      <a:t>FTC Bloc</a:t>
                    </a:r>
                  </a:p>
                </p:txBody>
              </p:sp>
            </p:grp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A2037CE-090C-372C-2F5D-D204E05D36D4}"/>
                    </a:ext>
                  </a:extLst>
                </p:cNvPr>
                <p:cNvSpPr txBox="1"/>
                <p:nvPr/>
              </p:nvSpPr>
              <p:spPr>
                <a:xfrm>
                  <a:off x="5386011" y="3103630"/>
                  <a:ext cx="144352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R="0" lvl="0" algn="ctr" rtl="0" fontAlgn="base">
                    <a:spcBef>
                      <a:spcPts val="800"/>
                    </a:spcBef>
                    <a:spcAft>
                      <a:spcPts val="400"/>
                    </a:spcAft>
                    <a:buSzPts val="1000"/>
                    <a:tabLst>
                      <a:tab pos="137160" algn="l"/>
                      <a:tab pos="365760" algn="l"/>
                    </a:tabLst>
                  </a:pPr>
                  <a:r>
                    <a:rPr lang="en-US" sz="1400" b="1" dirty="0">
                      <a:cs typeface="Arial" pitchFamily="34" charset="0"/>
                    </a:rPr>
                    <a:t>Actuator Faults</a:t>
                  </a:r>
                </a:p>
              </p:txBody>
            </p:sp>
          </p:grp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F5099855-B11F-5DF7-9381-8CDDB37A25A7}"/>
                  </a:ext>
                </a:extLst>
              </p:cNvPr>
              <p:cNvSpPr/>
              <p:nvPr/>
            </p:nvSpPr>
            <p:spPr>
              <a:xfrm>
                <a:off x="2453503" y="3699817"/>
                <a:ext cx="1205742" cy="58158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MA" sz="1400" b="1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Desired</a:t>
                </a:r>
                <a:r>
                  <a:rPr lang="fr-MA" sz="1400" b="1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fr-MA" sz="1400" b="1" dirty="0" err="1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path</a:t>
                </a:r>
                <a:endParaRPr lang="fr-MA" sz="1400" b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311DCEC-9D6D-A8C8-2702-EDC04ADC29AF}"/>
                </a:ext>
              </a:extLst>
            </p:cNvPr>
            <p:cNvSpPr txBox="1"/>
            <p:nvPr/>
          </p:nvSpPr>
          <p:spPr>
            <a:xfrm>
              <a:off x="7322778" y="4954410"/>
              <a:ext cx="10635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rtl="0"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1200" b="1" dirty="0">
                  <a:cs typeface="Arial" pitchFamily="34" charset="0"/>
                </a:rPr>
                <a:t>Estimated faults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996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909417E-0B3A-85C3-D63E-6D4D6ACF6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599479"/>
                  </p:ext>
                </p:extLst>
              </p:nvPr>
            </p:nvGraphicFramePr>
            <p:xfrm>
              <a:off x="503554" y="569792"/>
              <a:ext cx="6559658" cy="50808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42190">
                      <a:extLst>
                        <a:ext uri="{9D8B030D-6E8A-4147-A177-3AD203B41FA5}">
                          <a16:colId xmlns:a16="http://schemas.microsoft.com/office/drawing/2014/main" val="2996937024"/>
                        </a:ext>
                      </a:extLst>
                    </a:gridCol>
                    <a:gridCol w="1017468">
                      <a:extLst>
                        <a:ext uri="{9D8B030D-6E8A-4147-A177-3AD203B41FA5}">
                          <a16:colId xmlns:a16="http://schemas.microsoft.com/office/drawing/2014/main" val="919100405"/>
                        </a:ext>
                      </a:extLst>
                    </a:gridCol>
                  </a:tblGrid>
                  <a:tr h="17081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497524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079878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576853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655206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1658605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000">
                              <a:solidFill>
                                <a:schemeClr val="tx1"/>
                              </a:solidFill>
                              <a:effectLst/>
                            </a:rPr>
                            <a:t>(16)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654926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  <m:sup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bar>
                                  <m:barPr>
                                    <m:pos m:val="top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𝛺</m:t>
                                    </m:r>
                                  </m:e>
                                </m:ba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3022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  <m:sup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bar>
                                  <m:barPr>
                                    <m:pos m:val="top"/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𝛺</m:t>
                                    </m:r>
                                  </m:e>
                                </m:ba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1574637"/>
                      </a:ext>
                    </a:extLst>
                  </a:tr>
                  <a:tr h="17081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  <m:sup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4196107"/>
                      </a:ext>
                    </a:extLst>
                  </a:tr>
                  <a:tr h="217805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fr-FR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fr-FR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fr-FR" sz="20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0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r>
                                <a:rPr lang="fr-FR" sz="20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fr-FR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	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497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𝑈</m:t>
                                        </m:r>
                                      </m:e>
                                      <m:sub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6210926"/>
                      </a:ext>
                    </a:extLst>
                  </a:tr>
                  <a:tr h="294640">
                    <a:tc>
                      <a:txBody>
                        <a:bodyPr/>
                        <a:lstStyle/>
                        <a:p>
                          <a:pPr marL="0" marR="0" algn="l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g</m:t>
                                </m:r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fr-FR" sz="20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𝑐𝑜𝑠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20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𝑐𝑜𝑠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sz="2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fr-FR" sz="20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20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fr-FR" sz="20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01396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909417E-0B3A-85C3-D63E-6D4D6ACF6A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599479"/>
                  </p:ext>
                </p:extLst>
              </p:nvPr>
            </p:nvGraphicFramePr>
            <p:xfrm>
              <a:off x="503554" y="569792"/>
              <a:ext cx="6559658" cy="508082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542190">
                      <a:extLst>
                        <a:ext uri="{9D8B030D-6E8A-4147-A177-3AD203B41FA5}">
                          <a16:colId xmlns:a16="http://schemas.microsoft.com/office/drawing/2014/main" val="2996937024"/>
                        </a:ext>
                      </a:extLst>
                    </a:gridCol>
                    <a:gridCol w="1017468">
                      <a:extLst>
                        <a:ext uri="{9D8B030D-6E8A-4147-A177-3AD203B41FA5}">
                          <a16:colId xmlns:a16="http://schemas.microsoft.com/office/drawing/2014/main" val="919100405"/>
                        </a:ext>
                      </a:extLst>
                    </a:gridCol>
                  </a:tblGrid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r="-18352" b="-13379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497524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1754" r="-18352" b="-12614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5079878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98276" r="-18352" b="-113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576853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3509" r="-18352" b="-1059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655206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96552" r="-18352" b="-94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1658605"/>
                      </a:ext>
                    </a:extLst>
                  </a:tr>
                  <a:tr h="350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5263" r="-18352" b="-8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2000">
                              <a:solidFill>
                                <a:schemeClr val="tx1"/>
                              </a:solidFill>
                              <a:effectLst/>
                            </a:rPr>
                            <a:t>(16)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91654926"/>
                      </a:ext>
                    </a:extLst>
                  </a:tr>
                  <a:tr h="3918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30769" r="-18352" b="-65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313022"/>
                      </a:ext>
                    </a:extLst>
                  </a:tr>
                  <a:tr h="3944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0625" r="-18352" b="-56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11574637"/>
                      </a:ext>
                    </a:extLst>
                  </a:tr>
                  <a:tr h="3571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803390" r="-18352" b="-510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44196107"/>
                      </a:ext>
                    </a:extLst>
                  </a:tr>
                  <a:tr h="49771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50000" r="-18352" b="-2670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7497899"/>
                      </a:ext>
                    </a:extLst>
                  </a:tr>
                  <a:tr h="6562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74766" r="-18352" b="-1046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6210926"/>
                      </a:ext>
                    </a:extLst>
                  </a:tr>
                  <a:tr h="680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644643" r="-183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013967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71748EC-BF37-EB0C-1437-8C38E07B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934638"/>
                  </p:ext>
                </p:extLst>
              </p:nvPr>
            </p:nvGraphicFramePr>
            <p:xfrm>
              <a:off x="7515224" y="787431"/>
              <a:ext cx="4276726" cy="36780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4922">
                      <a:extLst>
                        <a:ext uri="{9D8B030D-6E8A-4147-A177-3AD203B41FA5}">
                          <a16:colId xmlns:a16="http://schemas.microsoft.com/office/drawing/2014/main" val="253232278"/>
                        </a:ext>
                      </a:extLst>
                    </a:gridCol>
                    <a:gridCol w="1514922">
                      <a:extLst>
                        <a:ext uri="{9D8B030D-6E8A-4147-A177-3AD203B41FA5}">
                          <a16:colId xmlns:a16="http://schemas.microsoft.com/office/drawing/2014/main" val="3411508965"/>
                        </a:ext>
                      </a:extLst>
                    </a:gridCol>
                    <a:gridCol w="1246882">
                      <a:extLst>
                        <a:ext uri="{9D8B030D-6E8A-4147-A177-3AD203B41FA5}">
                          <a16:colId xmlns:a16="http://schemas.microsoft.com/office/drawing/2014/main" val="3073438519"/>
                        </a:ext>
                      </a:extLst>
                    </a:gridCol>
                  </a:tblGrid>
                  <a:tr h="71658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𝙹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91519403"/>
                      </a:ext>
                    </a:extLst>
                  </a:tr>
                  <a:tr h="75948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𝙹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80481605"/>
                      </a:ext>
                    </a:extLst>
                  </a:tr>
                  <a:tr h="71494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𝑓𝑎𝑧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𝑓𝑎𝑥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51717423"/>
                      </a:ext>
                    </a:extLst>
                  </a:tr>
                  <a:tr h="65873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𝑓𝑎𝑦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𝑓𝑎𝑧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1899077"/>
                      </a:ext>
                    </a:extLst>
                  </a:tr>
                  <a:tr h="75385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fr-FR" sz="18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sz="18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fr-FR" sz="18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712587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471748EC-BF37-EB0C-1437-8C38E07BC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3934638"/>
                  </p:ext>
                </p:extLst>
              </p:nvPr>
            </p:nvGraphicFramePr>
            <p:xfrm>
              <a:off x="7515224" y="787431"/>
              <a:ext cx="4276726" cy="368195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14922">
                      <a:extLst>
                        <a:ext uri="{9D8B030D-6E8A-4147-A177-3AD203B41FA5}">
                          <a16:colId xmlns:a16="http://schemas.microsoft.com/office/drawing/2014/main" val="253232278"/>
                        </a:ext>
                      </a:extLst>
                    </a:gridCol>
                    <a:gridCol w="1514922">
                      <a:extLst>
                        <a:ext uri="{9D8B030D-6E8A-4147-A177-3AD203B41FA5}">
                          <a16:colId xmlns:a16="http://schemas.microsoft.com/office/drawing/2014/main" val="3411508965"/>
                        </a:ext>
                      </a:extLst>
                    </a:gridCol>
                    <a:gridCol w="1246882">
                      <a:extLst>
                        <a:ext uri="{9D8B030D-6E8A-4147-A177-3AD203B41FA5}">
                          <a16:colId xmlns:a16="http://schemas.microsoft.com/office/drawing/2014/main" val="3073438519"/>
                        </a:ext>
                      </a:extLst>
                    </a:gridCol>
                  </a:tblGrid>
                  <a:tr h="7165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r="-182329" b="-4127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r="-82329" b="-4127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927" b="-4127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91519403"/>
                      </a:ext>
                    </a:extLst>
                  </a:tr>
                  <a:tr h="7594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94400" r="-182329" b="-28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94400" r="-82329" b="-2896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927" t="-94400" b="-289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81605"/>
                      </a:ext>
                    </a:extLst>
                  </a:tr>
                  <a:tr h="7933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186923" r="-182329" b="-17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86923" r="-82329" b="-17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927" t="-186923" b="-17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1717423"/>
                      </a:ext>
                    </a:extLst>
                  </a:tr>
                  <a:tr h="658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45370" r="-182329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45370" r="-82329" b="-1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fr-FR" sz="1800">
                              <a:solidFill>
                                <a:schemeClr val="tx1"/>
                              </a:solidFill>
                              <a:effectLst/>
                            </a:rPr>
                            <a:t> </a:t>
                          </a:r>
                          <a:endParaRPr lang="en-US" sz="180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41899077"/>
                      </a:ext>
                    </a:extLst>
                  </a:tr>
                  <a:tr h="75385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t="-387903" r="-18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387903" r="-8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2927" t="-387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12587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AA9778-44DA-48E0-7C1E-2B8CE6A08275}"/>
              </a:ext>
            </a:extLst>
          </p:cNvPr>
          <p:cNvSpPr txBox="1"/>
          <p:nvPr/>
        </p:nvSpPr>
        <p:spPr>
          <a:xfrm>
            <a:off x="11906" y="157460"/>
            <a:ext cx="11875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1825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state space correspondent to the model (1) is rearranged as follow: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853B8-1B3A-DDA6-328D-5B140B50E7B0}"/>
                  </a:ext>
                </a:extLst>
              </p:cNvPr>
              <p:cNvSpPr txBox="1"/>
              <p:nvPr/>
            </p:nvSpPr>
            <p:spPr>
              <a:xfrm>
                <a:off x="0" y="5755281"/>
                <a:ext cx="6096000" cy="945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And </a:t>
                </a:r>
                <a:endParaRPr lang="en-US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5853B8-1B3A-DDA6-328D-5B140B50E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55281"/>
                <a:ext cx="6096000" cy="945259"/>
              </a:xfrm>
              <a:prstGeom prst="rect">
                <a:avLst/>
              </a:prstGeom>
              <a:blipFill>
                <a:blip r:embed="rId4"/>
                <a:stretch>
                  <a:fillRect l="-800" t="-3226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869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6436796" y="188472"/>
            <a:ext cx="339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cs typeface="Arial" pitchFamily="34" charset="0"/>
              </a:rPr>
              <a:t>Outline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A84F1B-F45F-0D8A-F376-B933974FA1C4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r="6644"/>
          <a:stretch>
            <a:fillRect/>
          </a:stretch>
        </p:blipFill>
        <p:spPr>
          <a:xfrm>
            <a:off x="1" y="0"/>
            <a:ext cx="5064608" cy="6858000"/>
          </a:xfr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9305186-8356-B221-955E-64153972E403}"/>
              </a:ext>
            </a:extLst>
          </p:cNvPr>
          <p:cNvGrpSpPr/>
          <p:nvPr/>
        </p:nvGrpSpPr>
        <p:grpSpPr>
          <a:xfrm>
            <a:off x="4540734" y="1427820"/>
            <a:ext cx="7813191" cy="584775"/>
            <a:chOff x="4607409" y="1437345"/>
            <a:chExt cx="7813191" cy="5847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62ABC2-3FA9-B33A-BB5D-F53D5DC976ED}"/>
                </a:ext>
              </a:extLst>
            </p:cNvPr>
            <p:cNvSpPr/>
            <p:nvPr/>
          </p:nvSpPr>
          <p:spPr>
            <a:xfrm>
              <a:off x="4607409" y="154162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CA8403-A34B-C30D-E2BB-D768BB0C321B}"/>
                </a:ext>
              </a:extLst>
            </p:cNvPr>
            <p:cNvSpPr txBox="1"/>
            <p:nvPr/>
          </p:nvSpPr>
          <p:spPr>
            <a:xfrm>
              <a:off x="5132034" y="1437345"/>
              <a:ext cx="728856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rtl="0"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Quadrotor Nonlinear Dynamical modeling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6E3E9F-656E-7CC8-C8CC-A42E13A4C116}"/>
              </a:ext>
            </a:extLst>
          </p:cNvPr>
          <p:cNvGrpSpPr/>
          <p:nvPr/>
        </p:nvGrpSpPr>
        <p:grpSpPr>
          <a:xfrm>
            <a:off x="4540734" y="2489250"/>
            <a:ext cx="6698162" cy="584775"/>
            <a:chOff x="4607409" y="2365425"/>
            <a:chExt cx="6698162" cy="584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73B540-ACA1-F0FF-21E5-F4224567C33C}"/>
                </a:ext>
              </a:extLst>
            </p:cNvPr>
            <p:cNvSpPr/>
            <p:nvPr/>
          </p:nvSpPr>
          <p:spPr>
            <a:xfrm>
              <a:off x="4607409" y="2437177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F612E-A6D5-A5B5-4468-6147EC50727B}"/>
                </a:ext>
              </a:extLst>
            </p:cNvPr>
            <p:cNvSpPr txBox="1"/>
            <p:nvPr/>
          </p:nvSpPr>
          <p:spPr>
            <a:xfrm>
              <a:off x="5095271" y="236542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Nonlinear adaptive observer design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C1E2F-5D72-801B-EE59-10A8690CA047}"/>
              </a:ext>
            </a:extLst>
          </p:cNvPr>
          <p:cNvGrpSpPr/>
          <p:nvPr/>
        </p:nvGrpSpPr>
        <p:grpSpPr>
          <a:xfrm>
            <a:off x="4564922" y="3319620"/>
            <a:ext cx="7560403" cy="1077218"/>
            <a:chOff x="4631597" y="3081495"/>
            <a:chExt cx="7560403" cy="10772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0FD089-6B93-95AD-F416-7586BA6C749C}"/>
                </a:ext>
              </a:extLst>
            </p:cNvPr>
            <p:cNvSpPr/>
            <p:nvPr/>
          </p:nvSpPr>
          <p:spPr>
            <a:xfrm>
              <a:off x="4631597" y="3330867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AC2892-9C97-4A84-56DA-5DFFBF4D54E2}"/>
                </a:ext>
              </a:extLst>
            </p:cNvPr>
            <p:cNvSpPr txBox="1"/>
            <p:nvPr/>
          </p:nvSpPr>
          <p:spPr>
            <a:xfrm>
              <a:off x="5132034" y="3081495"/>
              <a:ext cx="705996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Quadrotor FTC in presence of Actuator Faults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4084E-3D7F-BB16-BB9E-40FE42C92F19}"/>
              </a:ext>
            </a:extLst>
          </p:cNvPr>
          <p:cNvGrpSpPr/>
          <p:nvPr/>
        </p:nvGrpSpPr>
        <p:grpSpPr>
          <a:xfrm>
            <a:off x="4564922" y="4542315"/>
            <a:ext cx="6715146" cy="584775"/>
            <a:chOff x="4631597" y="4348622"/>
            <a:chExt cx="6715146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0568C-AEB7-D824-4092-FEF68F787EF7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6B772-4F8D-EFB3-4D57-972D996F1648}"/>
                </a:ext>
              </a:extLst>
            </p:cNvPr>
            <p:cNvSpPr txBox="1"/>
            <p:nvPr/>
          </p:nvSpPr>
          <p:spPr>
            <a:xfrm>
              <a:off x="5136443" y="4348622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Simulation Results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2BC457-2CFD-F47B-3021-7B359C75B292}"/>
              </a:ext>
            </a:extLst>
          </p:cNvPr>
          <p:cNvGrpSpPr/>
          <p:nvPr/>
        </p:nvGrpSpPr>
        <p:grpSpPr>
          <a:xfrm>
            <a:off x="4564922" y="5571600"/>
            <a:ext cx="6715146" cy="584775"/>
            <a:chOff x="4631597" y="4342875"/>
            <a:chExt cx="6715146" cy="5847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EA85A-4308-1169-4160-B699983B0F36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945667-653E-8925-C56F-6E7C95AF069A}"/>
                </a:ext>
              </a:extLst>
            </p:cNvPr>
            <p:cNvSpPr txBox="1"/>
            <p:nvPr/>
          </p:nvSpPr>
          <p:spPr>
            <a:xfrm>
              <a:off x="5136443" y="434287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9F81F74-5856-8695-5EAE-55612B4D9776}"/>
              </a:ext>
            </a:extLst>
          </p:cNvPr>
          <p:cNvSpPr txBox="1"/>
          <p:nvPr/>
        </p:nvSpPr>
        <p:spPr>
          <a:xfrm>
            <a:off x="5763041" y="6528452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2000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E2D6D-ADD5-08D7-F107-6668A67E16E4}"/>
              </a:ext>
            </a:extLst>
          </p:cNvPr>
          <p:cNvSpPr txBox="1"/>
          <p:nvPr/>
        </p:nvSpPr>
        <p:spPr>
          <a:xfrm>
            <a:off x="5756417" y="6452253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en-US" sz="2000" b="1" dirty="0">
              <a:solidFill>
                <a:schemeClr val="accent3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90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B86FDC-B016-6C34-6766-31AAB9BD97CF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0" y="1062786"/>
                <a:ext cx="11853714" cy="2470633"/>
              </a:xfrm>
            </p:spPr>
            <p:txBody>
              <a:bodyPr/>
              <a:lstStyle/>
              <a:p>
                <a:pPr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E (O, X, Y, Z) designate an inertial frame.</a:t>
                </a:r>
              </a:p>
              <a:p>
                <a:pPr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B (o, x, y, z) a frame permanently coupled to the quadrotor body. </a:t>
                </a:r>
              </a:p>
              <a:p>
                <a:pPr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ea typeface="Times New Roman" panose="02020603050405020304" pitchFamily="18" charset="0"/>
                  </a:rPr>
                  <a:t>The absolute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𝑧</m:t>
                        </m:r>
                      </m:e>
                    </m:d>
                    <m:r>
                      <a:rPr lang="fr-FR" sz="24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en-GB" sz="2400" dirty="0">
                  <a:ea typeface="Times New Roman" panose="02020603050405020304" pitchFamily="18" charset="0"/>
                </a:endParaRPr>
              </a:p>
              <a:p>
                <a:pPr algn="just">
                  <a:spcBef>
                    <a:spcPts val="0"/>
                  </a:spcBef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ea typeface="Times New Roman" panose="02020603050405020304" pitchFamily="18" charset="0"/>
                  </a:rPr>
                  <a:t>The attitude by the three Euler’s angles </a:t>
                </a:r>
                <a14:m>
                  <m:oMath xmlns:m="http://schemas.openxmlformats.org/officeDocument/2006/math">
                    <m:r>
                      <a:rPr lang="fr-FR" sz="2400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2400" b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fr-FR" sz="24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>
                    <a:ea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DB86FDC-B016-6C34-6766-31AAB9BD97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0" y="1062786"/>
                <a:ext cx="11853714" cy="2470633"/>
              </a:xfrm>
              <a:blipFill>
                <a:blip r:embed="rId3"/>
                <a:stretch>
                  <a:fillRect l="-668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3A0D9D02-619E-6FDD-5ADC-DA0C49BF2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808" y="6036879"/>
            <a:ext cx="386238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ysClr val="windowText" lastClr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Fig.  1. Quadrotor configuration</a:t>
            </a:r>
            <a:endParaRPr lang="en-US" altLang="en-US" sz="600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E141665-1F5B-B5F0-B727-C58380DB9192}"/>
              </a:ext>
            </a:extLst>
          </p:cNvPr>
          <p:cNvSpPr txBox="1">
            <a:spLocks/>
          </p:cNvSpPr>
          <p:nvPr/>
        </p:nvSpPr>
        <p:spPr>
          <a:xfrm>
            <a:off x="180975" y="667405"/>
            <a:ext cx="11544951" cy="4397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Times New Roman" panose="02020603050405020304" pitchFamily="18" charset="0"/>
              </a:rPr>
              <a:t> </a:t>
            </a:r>
            <a:r>
              <a:rPr lang="en-US" kern="0" cap="small" dirty="0">
                <a:effectLst>
                  <a:outerShdw sx="0" sy="0">
                    <a:srgbClr val="000000"/>
                  </a:outerShdw>
                </a:effectLst>
              </a:rPr>
              <a:t>Nonlinear Dynamical model</a:t>
            </a:r>
            <a:endParaRPr lang="en-US" dirty="0"/>
          </a:p>
        </p:txBody>
      </p:sp>
      <p:graphicFrame>
        <p:nvGraphicFramePr>
          <p:cNvPr id="18" name="Diagramme 2">
            <a:extLst>
              <a:ext uri="{FF2B5EF4-FFF2-40B4-BE49-F238E27FC236}">
                <a16:creationId xmlns:a16="http://schemas.microsoft.com/office/drawing/2014/main" id="{5A94989B-86C4-BD9C-DD1F-510582C32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321944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CEF165C6-B529-A91A-8AF8-C5A75200AF07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A7C47D-827E-80C8-E8AC-D49853EF4773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Graphic 11">
              <a:extLst>
                <a:ext uri="{FF2B5EF4-FFF2-40B4-BE49-F238E27FC236}">
                  <a16:creationId xmlns:a16="http://schemas.microsoft.com/office/drawing/2014/main" id="{66BD9741-7946-FD47-3869-493DBD84F8B5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D20C251-0B20-AFA3-D5A6-73F3EDF7E8B8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06CFF43-7705-34FE-CC5F-3238F3C4BEC0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B67D24A-6C94-CC27-21A7-F6F2E9AB0138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EA26A23-D540-F370-2CDC-B30E50EF872E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D53DF2B-145B-D548-1219-72776A6E2CD2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7FE6B2B-7CCA-6471-F4DF-44D5894445C2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BBB92B6-CF8D-67A2-67DA-F0457535A272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5AE722-2224-0E99-F9C5-296A65A45BC8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58D490-D4F5-217D-87BD-897906E6D713}"/>
              </a:ext>
            </a:extLst>
          </p:cNvPr>
          <p:cNvGrpSpPr/>
          <p:nvPr/>
        </p:nvGrpSpPr>
        <p:grpSpPr>
          <a:xfrm>
            <a:off x="1827094" y="2496156"/>
            <a:ext cx="6812082" cy="3865006"/>
            <a:chOff x="893644" y="2162175"/>
            <a:chExt cx="6812082" cy="3865006"/>
          </a:xfrm>
        </p:grpSpPr>
        <p:cxnSp>
          <p:nvCxnSpPr>
            <p:cNvPr id="10" name="Connecteur droit 1">
              <a:extLst>
                <a:ext uri="{FF2B5EF4-FFF2-40B4-BE49-F238E27FC236}">
                  <a16:creationId xmlns:a16="http://schemas.microsoft.com/office/drawing/2014/main" id="{D224E549-FADB-3A0C-560C-29165E17E7C3}"/>
                </a:ext>
              </a:extLst>
            </p:cNvPr>
            <p:cNvCxnSpPr>
              <a:cxnSpLocks/>
            </p:cNvCxnSpPr>
            <p:nvPr/>
          </p:nvCxnSpPr>
          <p:spPr>
            <a:xfrm rot="19980000">
              <a:off x="2738165" y="4457409"/>
              <a:ext cx="469323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rganigramme : Disque magnétique 3">
              <a:extLst>
                <a:ext uri="{FF2B5EF4-FFF2-40B4-BE49-F238E27FC236}">
                  <a16:creationId xmlns:a16="http://schemas.microsoft.com/office/drawing/2014/main" id="{3FCC705D-0EC2-4818-9FC5-86360F729214}"/>
                </a:ext>
              </a:extLst>
            </p:cNvPr>
            <p:cNvSpPr/>
            <p:nvPr/>
          </p:nvSpPr>
          <p:spPr>
            <a:xfrm>
              <a:off x="7158121" y="3219019"/>
              <a:ext cx="269907" cy="268553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12" name="Connecteur droit 24">
              <a:extLst>
                <a:ext uri="{FF2B5EF4-FFF2-40B4-BE49-F238E27FC236}">
                  <a16:creationId xmlns:a16="http://schemas.microsoft.com/office/drawing/2014/main" id="{70E911DB-2850-C0B2-6D0F-9649ECD9AFBB}"/>
                </a:ext>
              </a:extLst>
            </p:cNvPr>
            <p:cNvCxnSpPr>
              <a:cxnSpLocks/>
            </p:cNvCxnSpPr>
            <p:nvPr/>
          </p:nvCxnSpPr>
          <p:spPr>
            <a:xfrm rot="1500000">
              <a:off x="2738165" y="4457409"/>
              <a:ext cx="4693237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2">
              <a:extLst>
                <a:ext uri="{FF2B5EF4-FFF2-40B4-BE49-F238E27FC236}">
                  <a16:creationId xmlns:a16="http://schemas.microsoft.com/office/drawing/2014/main" id="{BB9F3D00-D426-4DC6-D0B0-561E0CB8C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2388" y="2517734"/>
              <a:ext cx="0" cy="6060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rganigramme : Disque magnétique 5">
              <a:extLst>
                <a:ext uri="{FF2B5EF4-FFF2-40B4-BE49-F238E27FC236}">
                  <a16:creationId xmlns:a16="http://schemas.microsoft.com/office/drawing/2014/main" id="{1E26939E-D2E3-A01E-AAB0-53F87ECF20FB}"/>
                </a:ext>
              </a:extLst>
            </p:cNvPr>
            <p:cNvSpPr/>
            <p:nvPr/>
          </p:nvSpPr>
          <p:spPr>
            <a:xfrm>
              <a:off x="7076588" y="5306017"/>
              <a:ext cx="269907" cy="268553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sp>
          <p:nvSpPr>
            <p:cNvPr id="15" name="Organigramme : Disque magnétique 6">
              <a:extLst>
                <a:ext uri="{FF2B5EF4-FFF2-40B4-BE49-F238E27FC236}">
                  <a16:creationId xmlns:a16="http://schemas.microsoft.com/office/drawing/2014/main" id="{0B447D81-E2DF-C7E8-05E8-CA83349B356A}"/>
                </a:ext>
              </a:extLst>
            </p:cNvPr>
            <p:cNvSpPr/>
            <p:nvPr/>
          </p:nvSpPr>
          <p:spPr>
            <a:xfrm>
              <a:off x="2820290" y="5401153"/>
              <a:ext cx="269907" cy="268553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sp>
          <p:nvSpPr>
            <p:cNvPr id="16" name="Organigramme : Disque magnétique 13">
              <a:extLst>
                <a:ext uri="{FF2B5EF4-FFF2-40B4-BE49-F238E27FC236}">
                  <a16:creationId xmlns:a16="http://schemas.microsoft.com/office/drawing/2014/main" id="{66B04251-7775-B874-E79B-9AA964CF84E2}"/>
                </a:ext>
              </a:extLst>
            </p:cNvPr>
            <p:cNvSpPr/>
            <p:nvPr/>
          </p:nvSpPr>
          <p:spPr>
            <a:xfrm>
              <a:off x="2737435" y="3299839"/>
              <a:ext cx="269907" cy="268553"/>
            </a:xfrm>
            <a:prstGeom prst="flowChartMagneticDisk">
              <a:avLst/>
            </a:prstGeom>
            <a:solidFill>
              <a:schemeClr val="accent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17" name="Connecteur droit avec flèche 18">
              <a:extLst>
                <a:ext uri="{FF2B5EF4-FFF2-40B4-BE49-F238E27FC236}">
                  <a16:creationId xmlns:a16="http://schemas.microsoft.com/office/drawing/2014/main" id="{40E0894B-7ABD-97C2-A2F0-6AE578511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3801" y="5265630"/>
              <a:ext cx="0" cy="20202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22">
              <a:extLst>
                <a:ext uri="{FF2B5EF4-FFF2-40B4-BE49-F238E27FC236}">
                  <a16:creationId xmlns:a16="http://schemas.microsoft.com/office/drawing/2014/main" id="{4D864E35-E1B7-40B8-E8A9-B323133FD7D5}"/>
                </a:ext>
              </a:extLst>
            </p:cNvPr>
            <p:cNvSpPr/>
            <p:nvPr/>
          </p:nvSpPr>
          <p:spPr>
            <a:xfrm>
              <a:off x="2542592" y="5265607"/>
              <a:ext cx="821408" cy="404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20" name="Connecteur droit avec flèche 23">
              <a:extLst>
                <a:ext uri="{FF2B5EF4-FFF2-40B4-BE49-F238E27FC236}">
                  <a16:creationId xmlns:a16="http://schemas.microsoft.com/office/drawing/2014/main" id="{17A22A03-9513-2980-739B-C513136534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5528" y="3083495"/>
              <a:ext cx="0" cy="20202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5">
              <a:extLst>
                <a:ext uri="{FF2B5EF4-FFF2-40B4-BE49-F238E27FC236}">
                  <a16:creationId xmlns:a16="http://schemas.microsoft.com/office/drawing/2014/main" id="{9DDBC27F-0E69-8949-20B5-21C359A2C3CB}"/>
                </a:ext>
              </a:extLst>
            </p:cNvPr>
            <p:cNvSpPr/>
            <p:nvPr/>
          </p:nvSpPr>
          <p:spPr>
            <a:xfrm>
              <a:off x="6884318" y="3083472"/>
              <a:ext cx="821408" cy="404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22" name="Connecteur droit avec flèche 26">
              <a:extLst>
                <a:ext uri="{FF2B5EF4-FFF2-40B4-BE49-F238E27FC236}">
                  <a16:creationId xmlns:a16="http://schemas.microsoft.com/office/drawing/2014/main" id="{F11A823F-C401-A999-41E6-808DBA1BB1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542" y="5149154"/>
              <a:ext cx="0" cy="20202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7">
              <a:extLst>
                <a:ext uri="{FF2B5EF4-FFF2-40B4-BE49-F238E27FC236}">
                  <a16:creationId xmlns:a16="http://schemas.microsoft.com/office/drawing/2014/main" id="{E87361BA-E505-D51A-AB3D-A09E2534271F}"/>
                </a:ext>
              </a:extLst>
            </p:cNvPr>
            <p:cNvSpPr/>
            <p:nvPr/>
          </p:nvSpPr>
          <p:spPr>
            <a:xfrm>
              <a:off x="6800333" y="5149131"/>
              <a:ext cx="821408" cy="404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35" name="Connecteur droit avec flèche 28">
              <a:extLst>
                <a:ext uri="{FF2B5EF4-FFF2-40B4-BE49-F238E27FC236}">
                  <a16:creationId xmlns:a16="http://schemas.microsoft.com/office/drawing/2014/main" id="{75B2DA50-1EEC-746E-FF56-48FD62F406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572" y="3150147"/>
              <a:ext cx="0" cy="202027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lipse 29">
              <a:extLst>
                <a:ext uri="{FF2B5EF4-FFF2-40B4-BE49-F238E27FC236}">
                  <a16:creationId xmlns:a16="http://schemas.microsoft.com/office/drawing/2014/main" id="{712C04FD-525A-4AD6-739E-0150CD060EF7}"/>
                </a:ext>
              </a:extLst>
            </p:cNvPr>
            <p:cNvSpPr/>
            <p:nvPr/>
          </p:nvSpPr>
          <p:spPr>
            <a:xfrm>
              <a:off x="2464362" y="3150124"/>
              <a:ext cx="821408" cy="4040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/>
            </a:p>
          </p:txBody>
        </p:sp>
        <p:cxnSp>
          <p:nvCxnSpPr>
            <p:cNvPr id="37" name="Connecteur droit avec flèche 32">
              <a:extLst>
                <a:ext uri="{FF2B5EF4-FFF2-40B4-BE49-F238E27FC236}">
                  <a16:creationId xmlns:a16="http://schemas.microsoft.com/office/drawing/2014/main" id="{1DDBB370-C5C2-5871-11BE-C8B3D63285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7884" y="2453335"/>
              <a:ext cx="0" cy="6060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33">
              <a:extLst>
                <a:ext uri="{FF2B5EF4-FFF2-40B4-BE49-F238E27FC236}">
                  <a16:creationId xmlns:a16="http://schemas.microsoft.com/office/drawing/2014/main" id="{9435F9D3-A1FB-DB83-F3AB-8253331876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1037" y="4497887"/>
              <a:ext cx="0" cy="6060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4">
              <a:extLst>
                <a:ext uri="{FF2B5EF4-FFF2-40B4-BE49-F238E27FC236}">
                  <a16:creationId xmlns:a16="http://schemas.microsoft.com/office/drawing/2014/main" id="{81395686-8A33-DFE3-7FC9-C0D33F08CB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4358" y="4619049"/>
              <a:ext cx="0" cy="60608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èche : courbe vers la droite 37">
              <a:extLst>
                <a:ext uri="{FF2B5EF4-FFF2-40B4-BE49-F238E27FC236}">
                  <a16:creationId xmlns:a16="http://schemas.microsoft.com/office/drawing/2014/main" id="{8363C750-F355-4443-8FD7-898D3F4C7E39}"/>
                </a:ext>
              </a:extLst>
            </p:cNvPr>
            <p:cNvSpPr/>
            <p:nvPr/>
          </p:nvSpPr>
          <p:spPr>
            <a:xfrm>
              <a:off x="2618134" y="2841013"/>
              <a:ext cx="508508" cy="181824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p:sp>
          <p:nvSpPr>
            <p:cNvPr id="41" name="Flèche : courbe vers la droite 38">
              <a:extLst>
                <a:ext uri="{FF2B5EF4-FFF2-40B4-BE49-F238E27FC236}">
                  <a16:creationId xmlns:a16="http://schemas.microsoft.com/office/drawing/2014/main" id="{9C83E268-E5A3-189F-7C95-E3C8ACE23ED3}"/>
                </a:ext>
              </a:extLst>
            </p:cNvPr>
            <p:cNvSpPr/>
            <p:nvPr/>
          </p:nvSpPr>
          <p:spPr>
            <a:xfrm flipH="1">
              <a:off x="7038820" y="2745863"/>
              <a:ext cx="508508" cy="181824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p:sp>
          <p:nvSpPr>
            <p:cNvPr id="42" name="Flèche : courbe vers la droite 40">
              <a:extLst>
                <a:ext uri="{FF2B5EF4-FFF2-40B4-BE49-F238E27FC236}">
                  <a16:creationId xmlns:a16="http://schemas.microsoft.com/office/drawing/2014/main" id="{32A2C9DC-3DBA-5A98-04EB-E7FA2CBF7884}"/>
                </a:ext>
              </a:extLst>
            </p:cNvPr>
            <p:cNvSpPr/>
            <p:nvPr/>
          </p:nvSpPr>
          <p:spPr>
            <a:xfrm flipH="1">
              <a:off x="2701659" y="4942328"/>
              <a:ext cx="508508" cy="181824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p:sp>
          <p:nvSpPr>
            <p:cNvPr id="43" name="Flèche : courbe vers la droite 41">
              <a:extLst>
                <a:ext uri="{FF2B5EF4-FFF2-40B4-BE49-F238E27FC236}">
                  <a16:creationId xmlns:a16="http://schemas.microsoft.com/office/drawing/2014/main" id="{BF8BE3B5-A3F1-BFC9-23DC-0FE2D8022831}"/>
                </a:ext>
              </a:extLst>
            </p:cNvPr>
            <p:cNvSpPr/>
            <p:nvPr/>
          </p:nvSpPr>
          <p:spPr>
            <a:xfrm>
              <a:off x="6962530" y="4821098"/>
              <a:ext cx="508508" cy="181824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ZoneTexte 8">
                  <a:extLst>
                    <a:ext uri="{FF2B5EF4-FFF2-40B4-BE49-F238E27FC236}">
                      <a16:creationId xmlns:a16="http://schemas.microsoft.com/office/drawing/2014/main" id="{7166D6DE-84FB-445E-1646-FCBC584AEEF1}"/>
                    </a:ext>
                  </a:extLst>
                </p:cNvPr>
                <p:cNvSpPr txBox="1"/>
                <p:nvPr/>
              </p:nvSpPr>
              <p:spPr>
                <a:xfrm>
                  <a:off x="2319807" y="3312738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44" name="ZoneTexte 8">
                  <a:extLst>
                    <a:ext uri="{FF2B5EF4-FFF2-40B4-BE49-F238E27FC236}">
                      <a16:creationId xmlns:a16="http://schemas.microsoft.com/office/drawing/2014/main" id="{7166D6DE-84FB-445E-1646-FCBC584AE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807" y="3312738"/>
                  <a:ext cx="248372" cy="276077"/>
                </a:xfrm>
                <a:prstGeom prst="rect">
                  <a:avLst/>
                </a:prstGeom>
                <a:blipFill>
                  <a:blip r:embed="rId9"/>
                  <a:stretch>
                    <a:fillRect r="-925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9">
                  <a:extLst>
                    <a:ext uri="{FF2B5EF4-FFF2-40B4-BE49-F238E27FC236}">
                      <a16:creationId xmlns:a16="http://schemas.microsoft.com/office/drawing/2014/main" id="{AD83E880-EA0E-9C5A-171C-E4845C2019E2}"/>
                    </a:ext>
                  </a:extLst>
                </p:cNvPr>
                <p:cNvSpPr txBox="1"/>
                <p:nvPr/>
              </p:nvSpPr>
              <p:spPr>
                <a:xfrm>
                  <a:off x="7408638" y="5265607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45" name="ZoneTexte 9">
                  <a:extLst>
                    <a:ext uri="{FF2B5EF4-FFF2-40B4-BE49-F238E27FC236}">
                      <a16:creationId xmlns:a16="http://schemas.microsoft.com/office/drawing/2014/main" id="{AD83E880-EA0E-9C5A-171C-E4845C201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638" y="5265607"/>
                  <a:ext cx="248372" cy="276077"/>
                </a:xfrm>
                <a:prstGeom prst="rect">
                  <a:avLst/>
                </a:prstGeom>
                <a:blipFill>
                  <a:blip r:embed="rId10"/>
                  <a:stretch>
                    <a:fillRect r="-8780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ZoneTexte 11">
                  <a:extLst>
                    <a:ext uri="{FF2B5EF4-FFF2-40B4-BE49-F238E27FC236}">
                      <a16:creationId xmlns:a16="http://schemas.microsoft.com/office/drawing/2014/main" id="{50AA75D4-FEF6-C561-7E33-83B77597AC54}"/>
                    </a:ext>
                  </a:extLst>
                </p:cNvPr>
                <p:cNvSpPr txBox="1"/>
                <p:nvPr/>
              </p:nvSpPr>
              <p:spPr>
                <a:xfrm>
                  <a:off x="7408638" y="3205831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46" name="ZoneTexte 11">
                  <a:extLst>
                    <a:ext uri="{FF2B5EF4-FFF2-40B4-BE49-F238E27FC236}">
                      <a16:creationId xmlns:a16="http://schemas.microsoft.com/office/drawing/2014/main" id="{50AA75D4-FEF6-C561-7E33-83B77597A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8638" y="3205831"/>
                  <a:ext cx="248372" cy="276077"/>
                </a:xfrm>
                <a:prstGeom prst="rect">
                  <a:avLst/>
                </a:prstGeom>
                <a:blipFill>
                  <a:blip r:embed="rId11"/>
                  <a:stretch>
                    <a:fillRect r="-8780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12">
                  <a:extLst>
                    <a:ext uri="{FF2B5EF4-FFF2-40B4-BE49-F238E27FC236}">
                      <a16:creationId xmlns:a16="http://schemas.microsoft.com/office/drawing/2014/main" id="{6509B41D-C61D-276F-E1BD-4BE1F7E8D660}"/>
                    </a:ext>
                  </a:extLst>
                </p:cNvPr>
                <p:cNvSpPr txBox="1"/>
                <p:nvPr/>
              </p:nvSpPr>
              <p:spPr>
                <a:xfrm>
                  <a:off x="2456667" y="5487918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47" name="ZoneTexte 12">
                  <a:extLst>
                    <a:ext uri="{FF2B5EF4-FFF2-40B4-BE49-F238E27FC236}">
                      <a16:creationId xmlns:a16="http://schemas.microsoft.com/office/drawing/2014/main" id="{6509B41D-C61D-276F-E1BD-4BE1F7E8D6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6667" y="5487918"/>
                  <a:ext cx="248372" cy="276077"/>
                </a:xfrm>
                <a:prstGeom prst="rect">
                  <a:avLst/>
                </a:prstGeom>
                <a:blipFill>
                  <a:blip r:embed="rId12"/>
                  <a:stretch>
                    <a:fillRect r="-8780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Connecteur droit avec flèche 21">
              <a:extLst>
                <a:ext uri="{FF2B5EF4-FFF2-40B4-BE49-F238E27FC236}">
                  <a16:creationId xmlns:a16="http://schemas.microsoft.com/office/drawing/2014/main" id="{DADB8723-37CA-EF80-1104-48B43DE57B5E}"/>
                </a:ext>
              </a:extLst>
            </p:cNvPr>
            <p:cNvCxnSpPr/>
            <p:nvPr/>
          </p:nvCxnSpPr>
          <p:spPr>
            <a:xfrm flipV="1">
              <a:off x="5229387" y="4041540"/>
              <a:ext cx="684430" cy="34344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30">
              <a:extLst>
                <a:ext uri="{FF2B5EF4-FFF2-40B4-BE49-F238E27FC236}">
                  <a16:creationId xmlns:a16="http://schemas.microsoft.com/office/drawing/2014/main" id="{85468303-7177-4958-A766-E02E1FE853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4101" y="4036714"/>
              <a:ext cx="718499" cy="34476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3">
              <a:extLst>
                <a:ext uri="{FF2B5EF4-FFF2-40B4-BE49-F238E27FC236}">
                  <a16:creationId xmlns:a16="http://schemas.microsoft.com/office/drawing/2014/main" id="{A4D054E8-D5C2-757E-7139-9A66B40CB6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85960" y="3743442"/>
              <a:ext cx="1" cy="700555"/>
            </a:xfrm>
            <a:prstGeom prst="straightConnector1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ZoneTexte 45">
                  <a:extLst>
                    <a:ext uri="{FF2B5EF4-FFF2-40B4-BE49-F238E27FC236}">
                      <a16:creationId xmlns:a16="http://schemas.microsoft.com/office/drawing/2014/main" id="{E437B601-1CB5-0979-6173-595C618748CF}"/>
                    </a:ext>
                  </a:extLst>
                </p:cNvPr>
                <p:cNvSpPr txBox="1"/>
                <p:nvPr/>
              </p:nvSpPr>
              <p:spPr>
                <a:xfrm>
                  <a:off x="5789631" y="4031475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51" name="ZoneTexte 45">
                  <a:extLst>
                    <a:ext uri="{FF2B5EF4-FFF2-40B4-BE49-F238E27FC236}">
                      <a16:creationId xmlns:a16="http://schemas.microsoft.com/office/drawing/2014/main" id="{E437B601-1CB5-0979-6173-595C61874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9631" y="4031475"/>
                  <a:ext cx="248372" cy="224343"/>
                </a:xfrm>
                <a:prstGeom prst="rect">
                  <a:avLst/>
                </a:prstGeom>
                <a:blipFill>
                  <a:blip r:embed="rId13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ZoneTexte 46">
                  <a:extLst>
                    <a:ext uri="{FF2B5EF4-FFF2-40B4-BE49-F238E27FC236}">
                      <a16:creationId xmlns:a16="http://schemas.microsoft.com/office/drawing/2014/main" id="{13776647-9E6C-FCDA-2506-2AEE3FCC343C}"/>
                    </a:ext>
                  </a:extLst>
                </p:cNvPr>
                <p:cNvSpPr txBox="1"/>
                <p:nvPr/>
              </p:nvSpPr>
              <p:spPr>
                <a:xfrm>
                  <a:off x="5122348" y="3689245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 i="1"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52" name="ZoneTexte 46">
                  <a:extLst>
                    <a:ext uri="{FF2B5EF4-FFF2-40B4-BE49-F238E27FC236}">
                      <a16:creationId xmlns:a16="http://schemas.microsoft.com/office/drawing/2014/main" id="{13776647-9E6C-FCDA-2506-2AEE3FCC3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2348" y="3689245"/>
                  <a:ext cx="248372" cy="224343"/>
                </a:xfrm>
                <a:prstGeom prst="rect">
                  <a:avLst/>
                </a:prstGeom>
                <a:blipFill>
                  <a:blip r:embed="rId14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ZoneTexte 47">
                  <a:extLst>
                    <a:ext uri="{FF2B5EF4-FFF2-40B4-BE49-F238E27FC236}">
                      <a16:creationId xmlns:a16="http://schemas.microsoft.com/office/drawing/2014/main" id="{48E9FDCD-D3D3-C692-0C29-B27648DD84E4}"/>
                    </a:ext>
                  </a:extLst>
                </p:cNvPr>
                <p:cNvSpPr txBox="1"/>
                <p:nvPr/>
              </p:nvSpPr>
              <p:spPr>
                <a:xfrm>
                  <a:off x="4665974" y="3334454"/>
                  <a:ext cx="797223" cy="2415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𝐁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𝐨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fr-MA" sz="1505" b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fr-MA" sz="1505" b="1" dirty="0"/>
                </a:p>
              </p:txBody>
            </p:sp>
          </mc:Choice>
          <mc:Fallback xmlns="">
            <p:sp>
              <p:nvSpPr>
                <p:cNvPr id="53" name="ZoneTexte 47">
                  <a:extLst>
                    <a:ext uri="{FF2B5EF4-FFF2-40B4-BE49-F238E27FC236}">
                      <a16:creationId xmlns:a16="http://schemas.microsoft.com/office/drawing/2014/main" id="{48E9FDCD-D3D3-C692-0C29-B27648DD8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5974" y="3334454"/>
                  <a:ext cx="797223" cy="241555"/>
                </a:xfrm>
                <a:prstGeom prst="rect">
                  <a:avLst/>
                </a:prstGeom>
                <a:blipFill>
                  <a:blip r:embed="rId15"/>
                  <a:stretch>
                    <a:fillRect r="-37692" b="-487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Organigramme : Disque magnétique 48">
              <a:extLst>
                <a:ext uri="{FF2B5EF4-FFF2-40B4-BE49-F238E27FC236}">
                  <a16:creationId xmlns:a16="http://schemas.microsoft.com/office/drawing/2014/main" id="{F64032FF-D6EE-9C10-2616-7510B06F451E}"/>
                </a:ext>
              </a:extLst>
            </p:cNvPr>
            <p:cNvSpPr/>
            <p:nvPr/>
          </p:nvSpPr>
          <p:spPr>
            <a:xfrm>
              <a:off x="4772127" y="4053409"/>
              <a:ext cx="637817" cy="888919"/>
            </a:xfrm>
            <a:prstGeom prst="flowChartMagneticDisk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55" name="Flèche : courbe vers la droite 53">
              <a:extLst>
                <a:ext uri="{FF2B5EF4-FFF2-40B4-BE49-F238E27FC236}">
                  <a16:creationId xmlns:a16="http://schemas.microsoft.com/office/drawing/2014/main" id="{C216B382-2A92-A946-CEF0-6B14B3D5B396}"/>
                </a:ext>
              </a:extLst>
            </p:cNvPr>
            <p:cNvSpPr/>
            <p:nvPr/>
          </p:nvSpPr>
          <p:spPr>
            <a:xfrm rot="14520000" flipH="1">
              <a:off x="3412489" y="3503555"/>
              <a:ext cx="193071" cy="322743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4">
                  <a:extLst>
                    <a:ext uri="{FF2B5EF4-FFF2-40B4-BE49-F238E27FC236}">
                      <a16:creationId xmlns:a16="http://schemas.microsoft.com/office/drawing/2014/main" id="{D1234E54-109B-6CC4-468D-42EF69A6F3E3}"/>
                    </a:ext>
                  </a:extLst>
                </p:cNvPr>
                <p:cNvSpPr txBox="1"/>
                <p:nvPr/>
              </p:nvSpPr>
              <p:spPr>
                <a:xfrm>
                  <a:off x="3555133" y="3306833"/>
                  <a:ext cx="265568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6" b="1" i="1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56" name="ZoneTexte 54">
                  <a:extLst>
                    <a:ext uri="{FF2B5EF4-FFF2-40B4-BE49-F238E27FC236}">
                      <a16:creationId xmlns:a16="http://schemas.microsoft.com/office/drawing/2014/main" id="{D1234E54-109B-6CC4-468D-42EF69A6F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5133" y="3306833"/>
                  <a:ext cx="265568" cy="276077"/>
                </a:xfrm>
                <a:prstGeom prst="rect">
                  <a:avLst/>
                </a:prstGeom>
                <a:blipFill>
                  <a:blip r:embed="rId16"/>
                  <a:stretch>
                    <a:fillRect r="-13636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Flèche : courbe vers la droite 55">
              <a:extLst>
                <a:ext uri="{FF2B5EF4-FFF2-40B4-BE49-F238E27FC236}">
                  <a16:creationId xmlns:a16="http://schemas.microsoft.com/office/drawing/2014/main" id="{DCDD091D-4AB4-D821-B3A7-905E299EB558}"/>
                </a:ext>
              </a:extLst>
            </p:cNvPr>
            <p:cNvSpPr/>
            <p:nvPr/>
          </p:nvSpPr>
          <p:spPr>
            <a:xfrm rot="17280000" flipH="1">
              <a:off x="6527205" y="3506150"/>
              <a:ext cx="193071" cy="322743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6">
                  <a:extLst>
                    <a:ext uri="{FF2B5EF4-FFF2-40B4-BE49-F238E27FC236}">
                      <a16:creationId xmlns:a16="http://schemas.microsoft.com/office/drawing/2014/main" id="{C3154DC7-557F-435A-8CA3-1F982CD8D5F7}"/>
                    </a:ext>
                  </a:extLst>
                </p:cNvPr>
                <p:cNvSpPr txBox="1"/>
                <p:nvPr/>
              </p:nvSpPr>
              <p:spPr>
                <a:xfrm>
                  <a:off x="6295936" y="3201420"/>
                  <a:ext cx="265568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806" b="1" i="1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58" name="ZoneTexte 56">
                  <a:extLst>
                    <a:ext uri="{FF2B5EF4-FFF2-40B4-BE49-F238E27FC236}">
                      <a16:creationId xmlns:a16="http://schemas.microsoft.com/office/drawing/2014/main" id="{C3154DC7-557F-435A-8CA3-1F982CD8D5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936" y="3201420"/>
                  <a:ext cx="265568" cy="276077"/>
                </a:xfrm>
                <a:prstGeom prst="rect">
                  <a:avLst/>
                </a:prstGeom>
                <a:blipFill>
                  <a:blip r:embed="rId17"/>
                  <a:stretch>
                    <a:fillRect r="-30233" b="-4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Flèche : courbe vers la droite 58">
              <a:extLst>
                <a:ext uri="{FF2B5EF4-FFF2-40B4-BE49-F238E27FC236}">
                  <a16:creationId xmlns:a16="http://schemas.microsoft.com/office/drawing/2014/main" id="{908C2092-6251-9944-68D3-CB5352DE43DD}"/>
                </a:ext>
              </a:extLst>
            </p:cNvPr>
            <p:cNvSpPr/>
            <p:nvPr/>
          </p:nvSpPr>
          <p:spPr>
            <a:xfrm rot="5400000" flipH="1">
              <a:off x="4942232" y="4448780"/>
              <a:ext cx="259080" cy="808836"/>
            </a:xfrm>
            <a:prstGeom prst="curvedRight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MA" sz="1355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ZoneTexte 60">
                  <a:extLst>
                    <a:ext uri="{FF2B5EF4-FFF2-40B4-BE49-F238E27FC236}">
                      <a16:creationId xmlns:a16="http://schemas.microsoft.com/office/drawing/2014/main" id="{A73EF8EF-B22F-05D7-67D9-255415B5B598}"/>
                    </a:ext>
                  </a:extLst>
                </p:cNvPr>
                <p:cNvSpPr txBox="1"/>
                <p:nvPr/>
              </p:nvSpPr>
              <p:spPr>
                <a:xfrm>
                  <a:off x="4545674" y="4764068"/>
                  <a:ext cx="265568" cy="3702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806" b="1" i="1" dirty="0" smtClean="0">
                            <a:latin typeface="Cambria Math" panose="02040503050406030204" pitchFamily="18" charset="0"/>
                          </a:rPr>
                          <m:t>𝝍</m:t>
                        </m:r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60" name="ZoneTexte 60">
                  <a:extLst>
                    <a:ext uri="{FF2B5EF4-FFF2-40B4-BE49-F238E27FC236}">
                      <a16:creationId xmlns:a16="http://schemas.microsoft.com/office/drawing/2014/main" id="{A73EF8EF-B22F-05D7-67D9-255415B5B5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5674" y="4764068"/>
                  <a:ext cx="265568" cy="370230"/>
                </a:xfrm>
                <a:prstGeom prst="rect">
                  <a:avLst/>
                </a:prstGeom>
                <a:blipFill>
                  <a:blip r:embed="rId18"/>
                  <a:stretch>
                    <a:fillRect l="-6977" r="-4651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ZoneTexte 10">
                  <a:extLst>
                    <a:ext uri="{FF2B5EF4-FFF2-40B4-BE49-F238E27FC236}">
                      <a16:creationId xmlns:a16="http://schemas.microsoft.com/office/drawing/2014/main" id="{E7CE058F-7ED6-3538-C371-75B0EAF76835}"/>
                    </a:ext>
                  </a:extLst>
                </p:cNvPr>
                <p:cNvSpPr txBox="1"/>
                <p:nvPr/>
              </p:nvSpPr>
              <p:spPr>
                <a:xfrm>
                  <a:off x="4024009" y="4061947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>
                            <a:latin typeface="Cambria Math" panose="02040503050406030204" pitchFamily="18" charset="0"/>
                          </a:rPr>
                          <m:t>𝐲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61" name="ZoneTexte 10">
                  <a:extLst>
                    <a:ext uri="{FF2B5EF4-FFF2-40B4-BE49-F238E27FC236}">
                      <a16:creationId xmlns:a16="http://schemas.microsoft.com/office/drawing/2014/main" id="{E7CE058F-7ED6-3538-C371-75B0EAF768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009" y="4061947"/>
                  <a:ext cx="248372" cy="224343"/>
                </a:xfrm>
                <a:prstGeom prst="rect">
                  <a:avLst/>
                </a:prstGeom>
                <a:blipFill>
                  <a:blip r:embed="rId19"/>
                  <a:stretch>
                    <a:fillRect b="-37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2" name="Connecteur droit avec flèche 35">
              <a:extLst>
                <a:ext uri="{FF2B5EF4-FFF2-40B4-BE49-F238E27FC236}">
                  <a16:creationId xmlns:a16="http://schemas.microsoft.com/office/drawing/2014/main" id="{2F93FE8D-AD50-31E1-503A-E0517CCDDA0E}"/>
                </a:ext>
              </a:extLst>
            </p:cNvPr>
            <p:cNvCxnSpPr>
              <a:cxnSpLocks/>
            </p:cNvCxnSpPr>
            <p:nvPr/>
          </p:nvCxnSpPr>
          <p:spPr>
            <a:xfrm rot="20220000">
              <a:off x="1536741" y="5528942"/>
              <a:ext cx="7040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avec flèche 36">
              <a:extLst>
                <a:ext uri="{FF2B5EF4-FFF2-40B4-BE49-F238E27FC236}">
                  <a16:creationId xmlns:a16="http://schemas.microsoft.com/office/drawing/2014/main" id="{5B5F0F1A-5FA5-6A70-E624-F15DEE49950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201036" y="5306017"/>
              <a:ext cx="72737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eur droit avec flèche 39">
              <a:extLst>
                <a:ext uri="{FF2B5EF4-FFF2-40B4-BE49-F238E27FC236}">
                  <a16:creationId xmlns:a16="http://schemas.microsoft.com/office/drawing/2014/main" id="{7B39356A-CF18-A2E2-0C67-67DF72C0B50B}"/>
                </a:ext>
              </a:extLst>
            </p:cNvPr>
            <p:cNvCxnSpPr>
              <a:cxnSpLocks/>
            </p:cNvCxnSpPr>
            <p:nvPr/>
          </p:nvCxnSpPr>
          <p:spPr>
            <a:xfrm rot="1500000" flipH="1">
              <a:off x="893644" y="5516004"/>
              <a:ext cx="70406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ZoneTexte 42">
                  <a:extLst>
                    <a:ext uri="{FF2B5EF4-FFF2-40B4-BE49-F238E27FC236}">
                      <a16:creationId xmlns:a16="http://schemas.microsoft.com/office/drawing/2014/main" id="{B3B700FC-641F-7509-9A5B-6248A0890990}"/>
                    </a:ext>
                  </a:extLst>
                </p:cNvPr>
                <p:cNvSpPr txBox="1"/>
                <p:nvPr/>
              </p:nvSpPr>
              <p:spPr>
                <a:xfrm>
                  <a:off x="2111933" y="5164280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 i="1"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65" name="ZoneTexte 42">
                  <a:extLst>
                    <a:ext uri="{FF2B5EF4-FFF2-40B4-BE49-F238E27FC236}">
                      <a16:creationId xmlns:a16="http://schemas.microsoft.com/office/drawing/2014/main" id="{B3B700FC-641F-7509-9A5B-6248A08909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1933" y="5164280"/>
                  <a:ext cx="248372" cy="224343"/>
                </a:xfrm>
                <a:prstGeom prst="rect">
                  <a:avLst/>
                </a:prstGeom>
                <a:blipFill>
                  <a:blip r:embed="rId20"/>
                  <a:stretch>
                    <a:fillRect r="-10000" b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ZoneTexte 44">
                  <a:extLst>
                    <a:ext uri="{FF2B5EF4-FFF2-40B4-BE49-F238E27FC236}">
                      <a16:creationId xmlns:a16="http://schemas.microsoft.com/office/drawing/2014/main" id="{1C100172-DCB4-AA19-66BA-116E4F626F93}"/>
                    </a:ext>
                  </a:extLst>
                </p:cNvPr>
                <p:cNvSpPr txBox="1"/>
                <p:nvPr/>
              </p:nvSpPr>
              <p:spPr>
                <a:xfrm>
                  <a:off x="1436830" y="4711466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 i="1"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66" name="ZoneTexte 44">
                  <a:extLst>
                    <a:ext uri="{FF2B5EF4-FFF2-40B4-BE49-F238E27FC236}">
                      <a16:creationId xmlns:a16="http://schemas.microsoft.com/office/drawing/2014/main" id="{1C100172-DCB4-AA19-66BA-116E4F626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830" y="4711466"/>
                  <a:ext cx="248372" cy="224343"/>
                </a:xfrm>
                <a:prstGeom prst="rect">
                  <a:avLst/>
                </a:prstGeom>
                <a:blipFill>
                  <a:blip r:embed="rId21"/>
                  <a:stretch>
                    <a:fillRect r="-4878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ZoneTexte 50">
                  <a:extLst>
                    <a:ext uri="{FF2B5EF4-FFF2-40B4-BE49-F238E27FC236}">
                      <a16:creationId xmlns:a16="http://schemas.microsoft.com/office/drawing/2014/main" id="{2686D8E7-5083-CF22-34FA-3D2EBBFB7962}"/>
                    </a:ext>
                  </a:extLst>
                </p:cNvPr>
                <p:cNvSpPr txBox="1"/>
                <p:nvPr/>
              </p:nvSpPr>
              <p:spPr>
                <a:xfrm>
                  <a:off x="926626" y="5129880"/>
                  <a:ext cx="248372" cy="2243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MA" sz="1355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fr-MA" sz="1355" b="1" dirty="0"/>
                </a:p>
              </p:txBody>
            </p:sp>
          </mc:Choice>
          <mc:Fallback xmlns="">
            <p:sp>
              <p:nvSpPr>
                <p:cNvPr id="67" name="ZoneTexte 50">
                  <a:extLst>
                    <a:ext uri="{FF2B5EF4-FFF2-40B4-BE49-F238E27FC236}">
                      <a16:creationId xmlns:a16="http://schemas.microsoft.com/office/drawing/2014/main" id="{2686D8E7-5083-CF22-34FA-3D2EBBFB7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626" y="5129880"/>
                  <a:ext cx="248372" cy="224343"/>
                </a:xfrm>
                <a:prstGeom prst="rect">
                  <a:avLst/>
                </a:prstGeom>
                <a:blipFill>
                  <a:blip r:embed="rId22"/>
                  <a:stretch>
                    <a:fillRect r="-4878" b="-216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ZoneTexte 57">
                  <a:extLst>
                    <a:ext uri="{FF2B5EF4-FFF2-40B4-BE49-F238E27FC236}">
                      <a16:creationId xmlns:a16="http://schemas.microsoft.com/office/drawing/2014/main" id="{CCC08C58-C1D7-77E6-8D4E-48D1F73541FE}"/>
                    </a:ext>
                  </a:extLst>
                </p:cNvPr>
                <p:cNvSpPr txBox="1"/>
                <p:nvPr/>
              </p:nvSpPr>
              <p:spPr>
                <a:xfrm>
                  <a:off x="994023" y="5703246"/>
                  <a:ext cx="1144808" cy="3239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MA" sz="1505" b="1" dirty="0"/>
                    <a:t>E</a:t>
                  </a:r>
                  <a14:m>
                    <m:oMath xmlns:m="http://schemas.openxmlformats.org/officeDocument/2006/math">
                      <m:r>
                        <a:rPr lang="fr-MA" sz="1505" b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𝐘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𝐙</m:t>
                      </m:r>
                      <m:r>
                        <a:rPr lang="fr-MA" sz="1505" b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fr-MA" sz="1505" b="1" dirty="0"/>
                </a:p>
              </p:txBody>
            </p:sp>
          </mc:Choice>
          <mc:Fallback xmlns="">
            <p:sp>
              <p:nvSpPr>
                <p:cNvPr id="68" name="ZoneTexte 57">
                  <a:extLst>
                    <a:ext uri="{FF2B5EF4-FFF2-40B4-BE49-F238E27FC236}">
                      <a16:creationId xmlns:a16="http://schemas.microsoft.com/office/drawing/2014/main" id="{CCC08C58-C1D7-77E6-8D4E-48D1F73541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023" y="5703246"/>
                  <a:ext cx="1144808" cy="323935"/>
                </a:xfrm>
                <a:prstGeom prst="rect">
                  <a:avLst/>
                </a:prstGeom>
                <a:blipFill>
                  <a:blip r:embed="rId23"/>
                  <a:stretch>
                    <a:fillRect l="-2128"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ZoneTexte 8">
                  <a:extLst>
                    <a:ext uri="{FF2B5EF4-FFF2-40B4-BE49-F238E27FC236}">
                      <a16:creationId xmlns:a16="http://schemas.microsoft.com/office/drawing/2014/main" id="{8125AA56-CDA8-ABF5-69F0-495FFCDC7318}"/>
                    </a:ext>
                  </a:extLst>
                </p:cNvPr>
                <p:cNvSpPr txBox="1"/>
                <p:nvPr/>
              </p:nvSpPr>
              <p:spPr>
                <a:xfrm>
                  <a:off x="2720870" y="2238417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69" name="ZoneTexte 8">
                  <a:extLst>
                    <a:ext uri="{FF2B5EF4-FFF2-40B4-BE49-F238E27FC236}">
                      <a16:creationId xmlns:a16="http://schemas.microsoft.com/office/drawing/2014/main" id="{8125AA56-CDA8-ABF5-69F0-495FFCDC7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870" y="2238417"/>
                  <a:ext cx="248372" cy="276077"/>
                </a:xfrm>
                <a:prstGeom prst="rect">
                  <a:avLst/>
                </a:prstGeom>
                <a:blipFill>
                  <a:blip r:embed="rId24"/>
                  <a:stretch>
                    <a:fillRect r="-609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ZoneTexte 11">
                  <a:extLst>
                    <a:ext uri="{FF2B5EF4-FFF2-40B4-BE49-F238E27FC236}">
                      <a16:creationId xmlns:a16="http://schemas.microsoft.com/office/drawing/2014/main" id="{C1262CA3-5B03-B781-2A2A-8284B8505EEC}"/>
                    </a:ext>
                  </a:extLst>
                </p:cNvPr>
                <p:cNvSpPr txBox="1"/>
                <p:nvPr/>
              </p:nvSpPr>
              <p:spPr>
                <a:xfrm>
                  <a:off x="7173698" y="2162175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70" name="ZoneTexte 11">
                  <a:extLst>
                    <a:ext uri="{FF2B5EF4-FFF2-40B4-BE49-F238E27FC236}">
                      <a16:creationId xmlns:a16="http://schemas.microsoft.com/office/drawing/2014/main" id="{C1262CA3-5B03-B781-2A2A-8284B8505E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698" y="2162175"/>
                  <a:ext cx="248372" cy="276077"/>
                </a:xfrm>
                <a:prstGeom prst="rect">
                  <a:avLst/>
                </a:prstGeom>
                <a:blipFill>
                  <a:blip r:embed="rId25"/>
                  <a:stretch>
                    <a:fillRect r="-6097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ZoneTexte 9">
                  <a:extLst>
                    <a:ext uri="{FF2B5EF4-FFF2-40B4-BE49-F238E27FC236}">
                      <a16:creationId xmlns:a16="http://schemas.microsoft.com/office/drawing/2014/main" id="{20157B80-774E-700A-AF92-863C3E97501E}"/>
                    </a:ext>
                  </a:extLst>
                </p:cNvPr>
                <p:cNvSpPr txBox="1"/>
                <p:nvPr/>
              </p:nvSpPr>
              <p:spPr>
                <a:xfrm>
                  <a:off x="7072524" y="4205425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fr-MA" sz="1806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71" name="ZoneTexte 9">
                  <a:extLst>
                    <a:ext uri="{FF2B5EF4-FFF2-40B4-BE49-F238E27FC236}">
                      <a16:creationId xmlns:a16="http://schemas.microsoft.com/office/drawing/2014/main" id="{20157B80-774E-700A-AF92-863C3E975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2524" y="4205425"/>
                  <a:ext cx="248372" cy="276077"/>
                </a:xfrm>
                <a:prstGeom prst="rect">
                  <a:avLst/>
                </a:prstGeom>
                <a:blipFill>
                  <a:blip r:embed="rId26"/>
                  <a:stretch>
                    <a:fillRect r="-6097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ZoneTexte 12">
                  <a:extLst>
                    <a:ext uri="{FF2B5EF4-FFF2-40B4-BE49-F238E27FC236}">
                      <a16:creationId xmlns:a16="http://schemas.microsoft.com/office/drawing/2014/main" id="{630688A1-FC74-7FA4-F514-35EC7C88EF89}"/>
                    </a:ext>
                  </a:extLst>
                </p:cNvPr>
                <p:cNvSpPr txBox="1"/>
                <p:nvPr/>
              </p:nvSpPr>
              <p:spPr>
                <a:xfrm>
                  <a:off x="2796051" y="4343229"/>
                  <a:ext cx="248372" cy="2760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MA" sz="1806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fr-FR" sz="1806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fr-MA" sz="1806" b="1" dirty="0"/>
                </a:p>
              </p:txBody>
            </p:sp>
          </mc:Choice>
          <mc:Fallback xmlns="">
            <p:sp>
              <p:nvSpPr>
                <p:cNvPr id="72" name="ZoneTexte 12">
                  <a:extLst>
                    <a:ext uri="{FF2B5EF4-FFF2-40B4-BE49-F238E27FC236}">
                      <a16:creationId xmlns:a16="http://schemas.microsoft.com/office/drawing/2014/main" id="{630688A1-FC74-7FA4-F514-35EC7C88E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6051" y="4343229"/>
                  <a:ext cx="248372" cy="276077"/>
                </a:xfrm>
                <a:prstGeom prst="rect">
                  <a:avLst/>
                </a:prstGeom>
                <a:blipFill>
                  <a:blip r:embed="rId27"/>
                  <a:stretch>
                    <a:fillRect r="-60976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510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">
            <a:extLst>
              <a:ext uri="{FF2B5EF4-FFF2-40B4-BE49-F238E27FC236}">
                <a16:creationId xmlns:a16="http://schemas.microsoft.com/office/drawing/2014/main" id="{4BB4C41F-E06E-7966-F7F0-7E8CCEE9031E}"/>
              </a:ext>
            </a:extLst>
          </p:cNvPr>
          <p:cNvSpPr/>
          <p:nvPr/>
        </p:nvSpPr>
        <p:spPr>
          <a:xfrm>
            <a:off x="4131675" y="3899672"/>
            <a:ext cx="804489" cy="152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extrusionOk="0">
                <a:moveTo>
                  <a:pt x="2011" y="21600"/>
                </a:moveTo>
                <a:cubicBezTo>
                  <a:pt x="2861" y="21600"/>
                  <a:pt x="3634" y="18747"/>
                  <a:pt x="3943" y="14875"/>
                </a:cubicBezTo>
                <a:lnTo>
                  <a:pt x="21563" y="14875"/>
                </a:lnTo>
                <a:lnTo>
                  <a:pt x="21563" y="6725"/>
                </a:lnTo>
                <a:lnTo>
                  <a:pt x="3943" y="6725"/>
                </a:lnTo>
                <a:cubicBezTo>
                  <a:pt x="3634" y="2649"/>
                  <a:pt x="2900" y="0"/>
                  <a:pt x="2050" y="0"/>
                </a:cubicBezTo>
                <a:cubicBezTo>
                  <a:pt x="890" y="0"/>
                  <a:pt x="2" y="4890"/>
                  <a:pt x="2" y="10800"/>
                </a:cubicBezTo>
                <a:cubicBezTo>
                  <a:pt x="-37" y="16709"/>
                  <a:pt x="890" y="21600"/>
                  <a:pt x="2011" y="216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30843CF-A85E-7CBA-D458-799490DE6E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24" y="4950783"/>
            <a:ext cx="1322164" cy="1185691"/>
          </a:xfrm>
          <a:prstGeom prst="rect">
            <a:avLst/>
          </a:prstGeom>
        </p:spPr>
      </p:pic>
      <p:sp>
        <p:nvSpPr>
          <p:cNvPr id="33" name="Shape">
            <a:extLst>
              <a:ext uri="{FF2B5EF4-FFF2-40B4-BE49-F238E27FC236}">
                <a16:creationId xmlns:a16="http://schemas.microsoft.com/office/drawing/2014/main" id="{C59D4BE0-C7AF-3B48-8841-5A54FEFF4EAC}"/>
              </a:ext>
            </a:extLst>
          </p:cNvPr>
          <p:cNvSpPr/>
          <p:nvPr/>
        </p:nvSpPr>
        <p:spPr>
          <a:xfrm>
            <a:off x="4046149" y="1409820"/>
            <a:ext cx="1470483" cy="1828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7" y="9360"/>
                </a:moveTo>
                <a:cubicBezTo>
                  <a:pt x="660" y="9360"/>
                  <a:pt x="37" y="9949"/>
                  <a:pt x="37" y="10636"/>
                </a:cubicBezTo>
                <a:cubicBezTo>
                  <a:pt x="37" y="11324"/>
                  <a:pt x="697" y="11913"/>
                  <a:pt x="1467" y="11913"/>
                </a:cubicBezTo>
                <a:cubicBezTo>
                  <a:pt x="2127" y="11913"/>
                  <a:pt x="2677" y="11520"/>
                  <a:pt x="2860" y="10964"/>
                </a:cubicBezTo>
                <a:lnTo>
                  <a:pt x="20463" y="10964"/>
                </a:lnTo>
                <a:lnTo>
                  <a:pt x="10342" y="19996"/>
                </a:lnTo>
                <a:lnTo>
                  <a:pt x="2824" y="19996"/>
                </a:lnTo>
                <a:cubicBezTo>
                  <a:pt x="2677" y="19440"/>
                  <a:pt x="2090" y="19047"/>
                  <a:pt x="1430" y="19047"/>
                </a:cubicBezTo>
                <a:cubicBezTo>
                  <a:pt x="623" y="19047"/>
                  <a:pt x="0" y="19636"/>
                  <a:pt x="0" y="20324"/>
                </a:cubicBezTo>
                <a:cubicBezTo>
                  <a:pt x="0" y="21044"/>
                  <a:pt x="660" y="21600"/>
                  <a:pt x="1430" y="21600"/>
                </a:cubicBezTo>
                <a:cubicBezTo>
                  <a:pt x="2090" y="21600"/>
                  <a:pt x="2640" y="21207"/>
                  <a:pt x="2824" y="20651"/>
                </a:cubicBezTo>
                <a:lnTo>
                  <a:pt x="10635" y="20651"/>
                </a:lnTo>
                <a:lnTo>
                  <a:pt x="21600" y="10865"/>
                </a:lnTo>
                <a:lnTo>
                  <a:pt x="21087" y="10407"/>
                </a:lnTo>
                <a:lnTo>
                  <a:pt x="21087" y="10342"/>
                </a:lnTo>
                <a:lnTo>
                  <a:pt x="21013" y="10342"/>
                </a:lnTo>
                <a:lnTo>
                  <a:pt x="10562" y="1015"/>
                </a:lnTo>
                <a:lnTo>
                  <a:pt x="2860" y="1015"/>
                </a:lnTo>
                <a:cubicBezTo>
                  <a:pt x="2714" y="425"/>
                  <a:pt x="2127" y="0"/>
                  <a:pt x="1467" y="0"/>
                </a:cubicBezTo>
                <a:cubicBezTo>
                  <a:pt x="660" y="0"/>
                  <a:pt x="37" y="589"/>
                  <a:pt x="37" y="1276"/>
                </a:cubicBezTo>
                <a:cubicBezTo>
                  <a:pt x="37" y="1964"/>
                  <a:pt x="697" y="2553"/>
                  <a:pt x="1467" y="2553"/>
                </a:cubicBezTo>
                <a:cubicBezTo>
                  <a:pt x="2127" y="2553"/>
                  <a:pt x="2640" y="2160"/>
                  <a:pt x="2824" y="1669"/>
                </a:cubicBezTo>
                <a:lnTo>
                  <a:pt x="10268" y="1669"/>
                </a:lnTo>
                <a:lnTo>
                  <a:pt x="19986" y="10342"/>
                </a:lnTo>
                <a:lnTo>
                  <a:pt x="2860" y="10342"/>
                </a:lnTo>
                <a:cubicBezTo>
                  <a:pt x="2677" y="9753"/>
                  <a:pt x="2127" y="9360"/>
                  <a:pt x="1467" y="936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49B791-0F77-8049-BCE5-C06F11620A0A}"/>
                  </a:ext>
                </a:extLst>
              </p:cNvPr>
              <p:cNvSpPr txBox="1"/>
              <p:nvPr/>
            </p:nvSpPr>
            <p:spPr>
              <a:xfrm>
                <a:off x="366277" y="1152241"/>
                <a:ext cx="3769377" cy="7325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is the resultant of the 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forces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 generated by the four 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rotors</a:t>
                </a: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49B791-0F77-8049-BCE5-C06F11620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7" y="1152241"/>
                <a:ext cx="3769377" cy="732508"/>
              </a:xfrm>
              <a:prstGeom prst="rect">
                <a:avLst/>
              </a:prstGeom>
              <a:blipFill>
                <a:blip r:embed="rId4"/>
                <a:stretch>
                  <a:fillRect t="-2459" b="-1393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C250C-8FE7-A44F-B9FA-CA87D5CF7BC4}"/>
                  </a:ext>
                </a:extLst>
              </p:cNvPr>
              <p:cNvSpPr txBox="1"/>
              <p:nvPr/>
            </p:nvSpPr>
            <p:spPr>
              <a:xfrm>
                <a:off x="366277" y="1939124"/>
                <a:ext cx="3768523" cy="732508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the resultant of the 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drag forces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along (X,Y,Z) axis</a:t>
                </a:r>
                <a:endParaRPr lang="en-US" sz="2000" noProof="1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AC250C-8FE7-A44F-B9FA-CA87D5CF7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7" y="1939124"/>
                <a:ext cx="3768523" cy="732508"/>
              </a:xfrm>
              <a:prstGeom prst="rect">
                <a:avLst/>
              </a:prstGeom>
              <a:blipFill>
                <a:blip r:embed="rId5"/>
                <a:stretch>
                  <a:fillRect r="-2258" b="-1393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F775A3-557C-D644-85A6-E70AABC11125}"/>
                  </a:ext>
                </a:extLst>
              </p:cNvPr>
              <p:cNvSpPr txBox="1"/>
              <p:nvPr/>
            </p:nvSpPr>
            <p:spPr>
              <a:xfrm>
                <a:off x="366277" y="3603019"/>
                <a:ext cx="3814086" cy="732508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is the moment developed by the quadrotor</a:t>
                </a:r>
                <a:endParaRPr lang="en-US" sz="2000" noProof="1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F775A3-557C-D644-85A6-E70AABC11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7" y="3603019"/>
                <a:ext cx="3814086" cy="732508"/>
              </a:xfrm>
              <a:prstGeom prst="rect">
                <a:avLst/>
              </a:prstGeom>
              <a:blipFill>
                <a:blip r:embed="rId6"/>
                <a:stretch>
                  <a:fillRect l="-318" t="-2459" r="-3662" b="-13934"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927EA8-5A88-474F-8FD2-4F9A5D9C4A59}"/>
                  </a:ext>
                </a:extLst>
              </p:cNvPr>
              <p:cNvSpPr txBox="1"/>
              <p:nvPr/>
            </p:nvSpPr>
            <p:spPr>
              <a:xfrm>
                <a:off x="366278" y="4656083"/>
                <a:ext cx="3804146" cy="7328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 is the resultant of 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aerodynamics frictions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torques</a:t>
                </a:r>
                <a:endParaRPr lang="en-US" sz="2000" noProof="1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927EA8-5A88-474F-8FD2-4F9A5D9C4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8" y="4656083"/>
                <a:ext cx="3804146" cy="732829"/>
              </a:xfrm>
              <a:prstGeom prst="rect">
                <a:avLst/>
              </a:prstGeom>
              <a:blipFill>
                <a:blip r:embed="rId7"/>
                <a:stretch>
                  <a:fillRect l="-799" r="-3674" b="-13934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7A0155-0BDA-F94C-8A1A-A636868F5B6B}"/>
                  </a:ext>
                </a:extLst>
              </p:cNvPr>
              <p:cNvSpPr txBox="1"/>
              <p:nvPr/>
            </p:nvSpPr>
            <p:spPr>
              <a:xfrm>
                <a:off x="336460" y="5689377"/>
                <a:ext cx="3814085" cy="7328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 anchor="b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𝜞</m:t>
                        </m:r>
                      </m:e>
                      <m:sub>
                        <m:r>
                          <a:rPr lang="fr-FR" sz="20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US" sz="2000" b="0" i="0" dirty="0">
                    <a:solidFill>
                      <a:srgbClr val="000000"/>
                    </a:solidFill>
                    <a:effectLst/>
                  </a:rPr>
                  <a:t>is the resultant of torques due to the </a:t>
                </a:r>
                <a:r>
                  <a:rPr lang="en-US" sz="2000" b="1" i="0" dirty="0">
                    <a:solidFill>
                      <a:srgbClr val="000000"/>
                    </a:solidFill>
                    <a:effectLst/>
                  </a:rPr>
                  <a:t>gyroscopic effects</a:t>
                </a:r>
                <a:endParaRPr lang="en-US" sz="2000" b="1" noProof="1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07A0155-0BDA-F94C-8A1A-A636868F5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60" y="5689377"/>
                <a:ext cx="3814085" cy="732829"/>
              </a:xfrm>
              <a:prstGeom prst="rect">
                <a:avLst/>
              </a:prstGeom>
              <a:blipFill>
                <a:blip r:embed="rId8"/>
                <a:stretch>
                  <a:fillRect l="-1274" t="-2439" r="-4459" b="-13821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hape">
            <a:extLst>
              <a:ext uri="{FF2B5EF4-FFF2-40B4-BE49-F238E27FC236}">
                <a16:creationId xmlns:a16="http://schemas.microsoft.com/office/drawing/2014/main" id="{DE03D917-2534-A140-A38F-D4C33FFE4E80}"/>
              </a:ext>
            </a:extLst>
          </p:cNvPr>
          <p:cNvSpPr/>
          <p:nvPr/>
        </p:nvSpPr>
        <p:spPr>
          <a:xfrm>
            <a:off x="10368780" y="2600365"/>
            <a:ext cx="1691064" cy="9102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64" y="21600"/>
                </a:move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831"/>
                  <a:pt x="20329" y="21600"/>
                  <a:pt x="18764" y="2160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2400" b="1" dirty="0">
                <a:cs typeface="Times New Roman" panose="02020603050405020304" pitchFamily="18" charset="0"/>
              </a:rPr>
              <a:t>Attitude </a:t>
            </a:r>
            <a:r>
              <a:rPr lang="en-US" sz="2400" b="1" dirty="0">
                <a:effectLst/>
                <a:ea typeface="SimSun" panose="02010600030101010101" pitchFamily="2" charset="-122"/>
                <a:cs typeface="Times New Roman" panose="02020603050405020304" pitchFamily="18" charset="0"/>
              </a:rPr>
              <a:t>coordinates </a:t>
            </a:r>
            <a:endParaRPr lang="fr-CA" sz="2400" b="1" dirty="0">
              <a:cs typeface="Times New Roman" panose="02020603050405020304" pitchFamily="18" charset="0"/>
            </a:endParaRPr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CC3323BE-087C-E245-895A-D0AD215C54DD}"/>
              </a:ext>
            </a:extLst>
          </p:cNvPr>
          <p:cNvSpPr/>
          <p:nvPr/>
        </p:nvSpPr>
        <p:spPr>
          <a:xfrm>
            <a:off x="10378367" y="4456933"/>
            <a:ext cx="1691064" cy="914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64" y="21600"/>
                </a:move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831"/>
                  <a:pt x="20329" y="21600"/>
                  <a:pt x="18764" y="2160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2400" b="1" dirty="0"/>
              <a:t>Position </a:t>
            </a:r>
            <a:r>
              <a:rPr lang="en-US" sz="2400" b="1" dirty="0">
                <a:effectLst/>
                <a:ea typeface="SimSun" panose="02010600030101010101" pitchFamily="2" charset="-122"/>
              </a:rPr>
              <a:t>coordinates </a:t>
            </a:r>
            <a:endParaRPr lang="fr-CA" sz="2400" b="1" dirty="0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A222D2C3-399A-4D4F-8F3B-448B44440E74}"/>
              </a:ext>
            </a:extLst>
          </p:cNvPr>
          <p:cNvSpPr/>
          <p:nvPr/>
        </p:nvSpPr>
        <p:spPr>
          <a:xfrm>
            <a:off x="9170426" y="2977438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19" y="2964"/>
                </a:moveTo>
                <a:lnTo>
                  <a:pt x="19088" y="2964"/>
                </a:lnTo>
                <a:cubicBezTo>
                  <a:pt x="19285" y="3776"/>
                  <a:pt x="19753" y="4304"/>
                  <a:pt x="20295" y="4304"/>
                </a:cubicBezTo>
                <a:cubicBezTo>
                  <a:pt x="21034" y="4304"/>
                  <a:pt x="21600" y="3329"/>
                  <a:pt x="21600" y="2152"/>
                </a:cubicBezTo>
                <a:cubicBezTo>
                  <a:pt x="21600" y="934"/>
                  <a:pt x="21009" y="0"/>
                  <a:pt x="20295" y="0"/>
                </a:cubicBezTo>
                <a:cubicBezTo>
                  <a:pt x="19753" y="0"/>
                  <a:pt x="19260" y="568"/>
                  <a:pt x="19063" y="1340"/>
                </a:cubicBezTo>
                <a:lnTo>
                  <a:pt x="11600" y="1340"/>
                </a:lnTo>
                <a:lnTo>
                  <a:pt x="0" y="20463"/>
                </a:lnTo>
                <a:lnTo>
                  <a:pt x="690" y="21600"/>
                </a:lnTo>
                <a:lnTo>
                  <a:pt x="12019" y="2964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F517E53-0DB8-EB46-887F-3F892E558CBB}"/>
              </a:ext>
            </a:extLst>
          </p:cNvPr>
          <p:cNvSpPr/>
          <p:nvPr/>
        </p:nvSpPr>
        <p:spPr>
          <a:xfrm>
            <a:off x="9180367" y="4215246"/>
            <a:ext cx="1263062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20296" y="17337"/>
                </a:moveTo>
                <a:cubicBezTo>
                  <a:pt x="19755" y="17337"/>
                  <a:pt x="19263" y="17905"/>
                  <a:pt x="19066" y="18677"/>
                </a:cubicBezTo>
                <a:lnTo>
                  <a:pt x="12005" y="18677"/>
                </a:lnTo>
                <a:lnTo>
                  <a:pt x="689" y="0"/>
                </a:lnTo>
                <a:lnTo>
                  <a:pt x="0" y="1137"/>
                </a:lnTo>
                <a:lnTo>
                  <a:pt x="11587" y="20260"/>
                </a:lnTo>
                <a:lnTo>
                  <a:pt x="19041" y="20260"/>
                </a:lnTo>
                <a:cubicBezTo>
                  <a:pt x="19238" y="21072"/>
                  <a:pt x="19706" y="21600"/>
                  <a:pt x="20247" y="21600"/>
                </a:cubicBezTo>
                <a:cubicBezTo>
                  <a:pt x="20985" y="21600"/>
                  <a:pt x="21551" y="20626"/>
                  <a:pt x="21551" y="19448"/>
                </a:cubicBezTo>
                <a:cubicBezTo>
                  <a:pt x="21600" y="18311"/>
                  <a:pt x="21010" y="17337"/>
                  <a:pt x="20296" y="17337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34" name="Shape">
            <a:extLst>
              <a:ext uri="{FF2B5EF4-FFF2-40B4-BE49-F238E27FC236}">
                <a16:creationId xmlns:a16="http://schemas.microsoft.com/office/drawing/2014/main" id="{6D06109A-ECF6-1040-B36D-FDCED55DD93D}"/>
              </a:ext>
            </a:extLst>
          </p:cNvPr>
          <p:cNvSpPr/>
          <p:nvPr/>
        </p:nvSpPr>
        <p:spPr>
          <a:xfrm>
            <a:off x="4569676" y="5341506"/>
            <a:ext cx="1691064" cy="44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2400" b="1" dirty="0"/>
              <a:t>Torques</a:t>
            </a:r>
          </a:p>
        </p:txBody>
      </p:sp>
      <p:sp>
        <p:nvSpPr>
          <p:cNvPr id="35" name="Shape">
            <a:extLst>
              <a:ext uri="{FF2B5EF4-FFF2-40B4-BE49-F238E27FC236}">
                <a16:creationId xmlns:a16="http://schemas.microsoft.com/office/drawing/2014/main" id="{F06F38D1-CC9B-684A-82D9-E9DAD406D5C7}"/>
              </a:ext>
            </a:extLst>
          </p:cNvPr>
          <p:cNvSpPr/>
          <p:nvPr/>
        </p:nvSpPr>
        <p:spPr>
          <a:xfrm>
            <a:off x="4569676" y="3752191"/>
            <a:ext cx="1691064" cy="44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M</a:t>
            </a:r>
            <a:r>
              <a:rPr lang="en-US" sz="2400" b="1" i="0" dirty="0">
                <a:solidFill>
                  <a:srgbClr val="000000"/>
                </a:solidFill>
                <a:effectLst/>
              </a:rPr>
              <a:t>oment</a:t>
            </a:r>
            <a:endParaRPr lang="fr-CA" sz="2400" b="1" dirty="0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A807B340-4D19-E54B-9E7C-0D7656E1D855}"/>
              </a:ext>
            </a:extLst>
          </p:cNvPr>
          <p:cNvSpPr/>
          <p:nvPr/>
        </p:nvSpPr>
        <p:spPr>
          <a:xfrm>
            <a:off x="4569676" y="2123120"/>
            <a:ext cx="1691064" cy="444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36" y="0"/>
                </a:moveTo>
                <a:lnTo>
                  <a:pt x="18764" y="0"/>
                </a:lnTo>
                <a:cubicBezTo>
                  <a:pt x="20329" y="0"/>
                  <a:pt x="21600" y="4839"/>
                  <a:pt x="21600" y="10800"/>
                </a:cubicBezTo>
                <a:lnTo>
                  <a:pt x="21600" y="10800"/>
                </a:lnTo>
                <a:cubicBezTo>
                  <a:pt x="21600" y="16761"/>
                  <a:pt x="20329" y="21600"/>
                  <a:pt x="18764" y="21600"/>
                </a:cubicBezTo>
                <a:lnTo>
                  <a:pt x="2836" y="21600"/>
                </a:lnTo>
                <a:cubicBezTo>
                  <a:pt x="1271" y="21600"/>
                  <a:pt x="0" y="16761"/>
                  <a:pt x="0" y="10800"/>
                </a:cubicBezTo>
                <a:lnTo>
                  <a:pt x="0" y="10800"/>
                </a:lnTo>
                <a:cubicBezTo>
                  <a:pt x="0" y="4839"/>
                  <a:pt x="1271" y="0"/>
                  <a:pt x="2836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/>
            <a:r>
              <a:rPr lang="fr-CA" sz="2400" b="1" dirty="0"/>
              <a:t>Forces</a:t>
            </a:r>
            <a:endParaRPr sz="2400" b="1" dirty="0"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A6573E99-A932-3547-BB67-024D1758D5E2}"/>
              </a:ext>
            </a:extLst>
          </p:cNvPr>
          <p:cNvSpPr/>
          <p:nvPr/>
        </p:nvSpPr>
        <p:spPr>
          <a:xfrm>
            <a:off x="5996915" y="4891099"/>
            <a:ext cx="1264336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81" y="18636"/>
                </a:moveTo>
                <a:lnTo>
                  <a:pt x="2512" y="18636"/>
                </a:lnTo>
                <a:cubicBezTo>
                  <a:pt x="2315" y="17824"/>
                  <a:pt x="1847" y="17296"/>
                  <a:pt x="1305" y="17296"/>
                </a:cubicBezTo>
                <a:cubicBezTo>
                  <a:pt x="566" y="17296"/>
                  <a:pt x="0" y="18271"/>
                  <a:pt x="0" y="19448"/>
                </a:cubicBezTo>
                <a:cubicBezTo>
                  <a:pt x="0" y="20666"/>
                  <a:pt x="591" y="21600"/>
                  <a:pt x="1305" y="21600"/>
                </a:cubicBezTo>
                <a:cubicBezTo>
                  <a:pt x="1847" y="21600"/>
                  <a:pt x="2340" y="21032"/>
                  <a:pt x="2537" y="20260"/>
                </a:cubicBezTo>
                <a:lnTo>
                  <a:pt x="10000" y="20260"/>
                </a:lnTo>
                <a:lnTo>
                  <a:pt x="21600" y="1137"/>
                </a:lnTo>
                <a:lnTo>
                  <a:pt x="20910" y="0"/>
                </a:lnTo>
                <a:lnTo>
                  <a:pt x="9581" y="18636"/>
                </a:ln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92EA9797-2E59-2544-BA0D-25251E17FCD0}"/>
              </a:ext>
            </a:extLst>
          </p:cNvPr>
          <p:cNvSpPr/>
          <p:nvPr/>
        </p:nvSpPr>
        <p:spPr>
          <a:xfrm>
            <a:off x="5996915" y="2281702"/>
            <a:ext cx="1263062" cy="766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4" h="21600" extrusionOk="0">
                <a:moveTo>
                  <a:pt x="1258" y="4263"/>
                </a:moveTo>
                <a:cubicBezTo>
                  <a:pt x="1799" y="4263"/>
                  <a:pt x="2291" y="3695"/>
                  <a:pt x="2488" y="2923"/>
                </a:cubicBezTo>
                <a:lnTo>
                  <a:pt x="9549" y="2923"/>
                </a:lnTo>
                <a:lnTo>
                  <a:pt x="20865" y="21600"/>
                </a:lnTo>
                <a:lnTo>
                  <a:pt x="21554" y="20463"/>
                </a:lnTo>
                <a:lnTo>
                  <a:pt x="9967" y="1340"/>
                </a:lnTo>
                <a:lnTo>
                  <a:pt x="2513" y="1340"/>
                </a:lnTo>
                <a:cubicBezTo>
                  <a:pt x="2316" y="528"/>
                  <a:pt x="1848" y="0"/>
                  <a:pt x="1307" y="0"/>
                </a:cubicBezTo>
                <a:cubicBezTo>
                  <a:pt x="569" y="0"/>
                  <a:pt x="3" y="974"/>
                  <a:pt x="3" y="2152"/>
                </a:cubicBezTo>
                <a:cubicBezTo>
                  <a:pt x="-46" y="3289"/>
                  <a:pt x="544" y="4263"/>
                  <a:pt x="1258" y="4263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D5CE67A0-A680-E748-B4DB-DA2E2B1971E5}"/>
              </a:ext>
            </a:extLst>
          </p:cNvPr>
          <p:cNvSpPr/>
          <p:nvPr/>
        </p:nvSpPr>
        <p:spPr>
          <a:xfrm>
            <a:off x="5996916" y="3896357"/>
            <a:ext cx="804489" cy="152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21600" extrusionOk="0">
                <a:moveTo>
                  <a:pt x="2011" y="21600"/>
                </a:moveTo>
                <a:cubicBezTo>
                  <a:pt x="2861" y="21600"/>
                  <a:pt x="3634" y="18747"/>
                  <a:pt x="3943" y="14875"/>
                </a:cubicBezTo>
                <a:lnTo>
                  <a:pt x="21563" y="14875"/>
                </a:lnTo>
                <a:lnTo>
                  <a:pt x="21563" y="6725"/>
                </a:lnTo>
                <a:lnTo>
                  <a:pt x="3943" y="6725"/>
                </a:lnTo>
                <a:cubicBezTo>
                  <a:pt x="3634" y="2649"/>
                  <a:pt x="2900" y="0"/>
                  <a:pt x="2050" y="0"/>
                </a:cubicBezTo>
                <a:cubicBezTo>
                  <a:pt x="890" y="0"/>
                  <a:pt x="2" y="4890"/>
                  <a:pt x="2" y="10800"/>
                </a:cubicBezTo>
                <a:cubicBezTo>
                  <a:pt x="-37" y="16709"/>
                  <a:pt x="890" y="21600"/>
                  <a:pt x="2011" y="21600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40" name="Shape">
            <a:extLst>
              <a:ext uri="{FF2B5EF4-FFF2-40B4-BE49-F238E27FC236}">
                <a16:creationId xmlns:a16="http://schemas.microsoft.com/office/drawing/2014/main" id="{3E790A31-091C-A942-9A9E-85DC86EE0187}"/>
              </a:ext>
            </a:extLst>
          </p:cNvPr>
          <p:cNvSpPr/>
          <p:nvPr/>
        </p:nvSpPr>
        <p:spPr>
          <a:xfrm>
            <a:off x="6746576" y="2656533"/>
            <a:ext cx="2623816" cy="2623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842" y="21600"/>
                  <a:pt x="0" y="16758"/>
                  <a:pt x="0" y="10800"/>
                </a:cubicBezTo>
                <a:cubicBezTo>
                  <a:pt x="0" y="4842"/>
                  <a:pt x="4842" y="0"/>
                  <a:pt x="10800" y="0"/>
                </a:cubicBezTo>
                <a:cubicBezTo>
                  <a:pt x="16758" y="0"/>
                  <a:pt x="21600" y="4842"/>
                  <a:pt x="21600" y="10800"/>
                </a:cubicBezTo>
                <a:cubicBezTo>
                  <a:pt x="21600" y="16758"/>
                  <a:pt x="16758" y="21600"/>
                  <a:pt x="10800" y="21600"/>
                </a:cubicBezTo>
                <a:close/>
                <a:moveTo>
                  <a:pt x="10800" y="1412"/>
                </a:moveTo>
                <a:cubicBezTo>
                  <a:pt x="5625" y="1412"/>
                  <a:pt x="1424" y="5614"/>
                  <a:pt x="1424" y="10788"/>
                </a:cubicBezTo>
                <a:cubicBezTo>
                  <a:pt x="1424" y="15963"/>
                  <a:pt x="5625" y="20164"/>
                  <a:pt x="10800" y="20164"/>
                </a:cubicBezTo>
                <a:cubicBezTo>
                  <a:pt x="15975" y="20164"/>
                  <a:pt x="20176" y="15963"/>
                  <a:pt x="20176" y="10788"/>
                </a:cubicBezTo>
                <a:cubicBezTo>
                  <a:pt x="20176" y="5614"/>
                  <a:pt x="15975" y="1412"/>
                  <a:pt x="10800" y="1412"/>
                </a:cubicBez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 dirty="0">
              <a:solidFill>
                <a:schemeClr val="bg1"/>
              </a:solidFill>
            </a:endParaRPr>
          </a:p>
        </p:txBody>
      </p:sp>
      <p:sp>
        <p:nvSpPr>
          <p:cNvPr id="41" name="Circle">
            <a:extLst>
              <a:ext uri="{FF2B5EF4-FFF2-40B4-BE49-F238E27FC236}">
                <a16:creationId xmlns:a16="http://schemas.microsoft.com/office/drawing/2014/main" id="{DDC8DF1D-5C40-264A-8734-CFF555E63E50}"/>
              </a:ext>
            </a:extLst>
          </p:cNvPr>
          <p:cNvSpPr/>
          <p:nvPr/>
        </p:nvSpPr>
        <p:spPr>
          <a:xfrm>
            <a:off x="7034909" y="2944865"/>
            <a:ext cx="2064795" cy="2064799"/>
          </a:xfrm>
          <a:prstGeom prst="ellipse">
            <a:avLst/>
          </a:prstGeom>
          <a:solidFill>
            <a:srgbClr val="F1F1F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sz="1400" b="1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2E2D954-744A-9942-ACA4-97ABAD415A0D}"/>
              </a:ext>
            </a:extLst>
          </p:cNvPr>
          <p:cNvSpPr txBox="1"/>
          <p:nvPr/>
        </p:nvSpPr>
        <p:spPr>
          <a:xfrm>
            <a:off x="7360571" y="3309495"/>
            <a:ext cx="1441299" cy="120032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Newton-Euler</a:t>
            </a:r>
            <a:r>
              <a:rPr lang="en-US" sz="2400" b="1" dirty="0">
                <a:cs typeface="Times New Roman" panose="02020603050405020304" pitchFamily="18" charset="0"/>
              </a:rPr>
              <a:t> </a:t>
            </a:r>
            <a:br>
              <a:rPr lang="en-US" sz="2400" b="1" dirty="0">
                <a:cs typeface="Times New Roman" panose="02020603050405020304" pitchFamily="18" charset="0"/>
              </a:rPr>
            </a:br>
            <a:r>
              <a:rPr lang="en-US" sz="2400" b="1" dirty="0">
                <a:cs typeface="Times New Roman" panose="02020603050405020304" pitchFamily="18" charset="0"/>
              </a:rPr>
              <a:t>formalism</a:t>
            </a:r>
            <a:endParaRPr lang="en-US" sz="2400" b="1" noProof="1"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2E805A-7EA0-6C41-E5D7-A30235AAE4D1}"/>
                  </a:ext>
                </a:extLst>
              </p:cNvPr>
              <p:cNvSpPr txBox="1"/>
              <p:nvPr/>
            </p:nvSpPr>
            <p:spPr>
              <a:xfrm>
                <a:off x="366277" y="2770821"/>
                <a:ext cx="3768523" cy="73152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  <a:prstDash val="dash"/>
              </a:ln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fr-FR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000000"/>
                    </a:solidFill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</a:rPr>
                  <a:t>is the </a:t>
                </a:r>
                <a:r>
                  <a:rPr lang="en-US" sz="2000" b="1" dirty="0">
                    <a:solidFill>
                      <a:srgbClr val="000000"/>
                    </a:solidFill>
                  </a:rPr>
                  <a:t>gravity</a:t>
                </a:r>
                <a:r>
                  <a:rPr lang="en-US" sz="2000" dirty="0">
                    <a:solidFill>
                      <a:srgbClr val="000000"/>
                    </a:solidFill>
                  </a:rPr>
                  <a:t> force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02E805A-7EA0-6C41-E5D7-A30235AAE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77" y="2770821"/>
                <a:ext cx="3768523" cy="7315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E2F5027D-EF26-4712-8056-A1F0473EE07E}"/>
                  </a:ext>
                </a:extLst>
              </p:cNvPr>
              <p:cNvSpPr/>
              <p:nvPr/>
            </p:nvSpPr>
            <p:spPr>
              <a:xfrm>
                <a:off x="10358840" y="1600984"/>
                <a:ext cx="1691064" cy="44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𝝍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E2F5027D-EF26-4712-8056-A1F0473EE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8840" y="1600984"/>
                <a:ext cx="1691064" cy="44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b="-22222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49A00E12-EAD4-F026-0608-38C952198A47}"/>
                  </a:ext>
                </a:extLst>
              </p:cNvPr>
              <p:cNvSpPr/>
              <p:nvPr/>
            </p:nvSpPr>
            <p:spPr>
              <a:xfrm>
                <a:off x="10368428" y="5921515"/>
                <a:ext cx="1691064" cy="44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fr-FR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49A00E12-EAD4-F026-0608-38C952198A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428" y="5921515"/>
                <a:ext cx="1691064" cy="4440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36" y="0"/>
                    </a:moveTo>
                    <a:lnTo>
                      <a:pt x="18764" y="0"/>
                    </a:lnTo>
                    <a:cubicBezTo>
                      <a:pt x="20329" y="0"/>
                      <a:pt x="21600" y="4839"/>
                      <a:pt x="21600" y="10800"/>
                    </a:cubicBezTo>
                    <a:lnTo>
                      <a:pt x="21600" y="10800"/>
                    </a:lnTo>
                    <a:cubicBezTo>
                      <a:pt x="21600" y="16761"/>
                      <a:pt x="20329" y="21600"/>
                      <a:pt x="18764" y="21600"/>
                    </a:cubicBezTo>
                    <a:lnTo>
                      <a:pt x="2836" y="21600"/>
                    </a:lnTo>
                    <a:cubicBezTo>
                      <a:pt x="1271" y="21600"/>
                      <a:pt x="0" y="16761"/>
                      <a:pt x="0" y="10800"/>
                    </a:cubicBezTo>
                    <a:lnTo>
                      <a:pt x="0" y="10800"/>
                    </a:lnTo>
                    <a:cubicBezTo>
                      <a:pt x="0" y="4839"/>
                      <a:pt x="1271" y="0"/>
                      <a:pt x="2836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b="-205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F572F5-6D12-F9C5-3682-DA077C7A625B}"/>
              </a:ext>
            </a:extLst>
          </p:cNvPr>
          <p:cNvCxnSpPr>
            <a:cxnSpLocks/>
          </p:cNvCxnSpPr>
          <p:nvPr/>
        </p:nvCxnSpPr>
        <p:spPr>
          <a:xfrm flipV="1">
            <a:off x="11210790" y="2100808"/>
            <a:ext cx="0" cy="4572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45219AA-9B7E-B303-35AB-894BE92FFA40}"/>
              </a:ext>
            </a:extLst>
          </p:cNvPr>
          <p:cNvCxnSpPr>
            <a:cxnSpLocks/>
          </p:cNvCxnSpPr>
          <p:nvPr/>
        </p:nvCxnSpPr>
        <p:spPr>
          <a:xfrm>
            <a:off x="11214105" y="5393973"/>
            <a:ext cx="0" cy="45720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44CE97-D4CE-2988-5EA6-351DC681CDAB}"/>
              </a:ext>
            </a:extLst>
          </p:cNvPr>
          <p:cNvSpPr txBox="1"/>
          <p:nvPr/>
        </p:nvSpPr>
        <p:spPr>
          <a:xfrm>
            <a:off x="24785" y="634958"/>
            <a:ext cx="11944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GB" sz="2400" dirty="0">
                <a:ea typeface="Times New Roman" panose="02020603050405020304" pitchFamily="18" charset="0"/>
              </a:rPr>
              <a:t>The quadrotor </a:t>
            </a:r>
            <a:r>
              <a:rPr lang="en-GB" sz="2400" dirty="0"/>
              <a:t>dynamical model can be derived using the </a:t>
            </a:r>
            <a:r>
              <a:rPr lang="en-US" sz="2400" dirty="0"/>
              <a:t>Newton-Euler </a:t>
            </a:r>
            <a:r>
              <a:rPr lang="en-GB" sz="2400" dirty="0"/>
              <a:t>formalism. </a:t>
            </a:r>
          </a:p>
        </p:txBody>
      </p:sp>
      <p:graphicFrame>
        <p:nvGraphicFramePr>
          <p:cNvPr id="21" name="Diagramme 2">
            <a:extLst>
              <a:ext uri="{FF2B5EF4-FFF2-40B4-BE49-F238E27FC236}">
                <a16:creationId xmlns:a16="http://schemas.microsoft.com/office/drawing/2014/main" id="{A0C8F99E-0E62-B022-30B0-E3CA5D904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636463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484ACAA-F8C9-8C4E-E9E0-D76C15CE9DB9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BFF483-D950-AF27-EE44-B1D8A530CFB2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47228247-0D68-A190-98A7-1C156C529B63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F5AA875-AC6E-B518-EF0E-26D8E0CC9556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582C8E0-FB88-DBFC-2134-AF7F945D22C2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570EE1D-CBD8-62EE-8A85-C604372F2243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A00211C-64CA-B517-FBC1-8E6FAE9FFF3E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E350CAA-A7CC-5B4E-811D-EA5D00D2799E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861EBF1A-FCA3-A99E-8CF0-9A72C19754D6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3827676-D248-44D6-3B8A-2F3144E9D18F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699DEA-DB9B-E946-5758-9D120C9E3AE0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GB" sz="2000" b="1" dirty="0">
                  <a:solidFill>
                    <a:schemeClr val="bg1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781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5" grpId="0" animBg="1"/>
      <p:bldP spid="57" grpId="0" animBg="1"/>
      <p:bldP spid="59" grpId="0" animBg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 Placeholder 1">
            <a:extLst>
              <a:ext uri="{FF2B5EF4-FFF2-40B4-BE49-F238E27FC236}">
                <a16:creationId xmlns:a16="http://schemas.microsoft.com/office/drawing/2014/main" id="{9BB8B31C-DF61-7881-339F-2A4F58679427}"/>
              </a:ext>
            </a:extLst>
          </p:cNvPr>
          <p:cNvSpPr txBox="1">
            <a:spLocks/>
          </p:cNvSpPr>
          <p:nvPr/>
        </p:nvSpPr>
        <p:spPr>
          <a:xfrm>
            <a:off x="-36685" y="549242"/>
            <a:ext cx="12087217" cy="5419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GB" altLang="en-US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The quadrotor's dynamic model: </a:t>
            </a:r>
            <a:endParaRPr lang="en-GB" altLang="en-US" sz="2400" dirty="0"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me 2">
            <a:extLst>
              <a:ext uri="{FF2B5EF4-FFF2-40B4-BE49-F238E27FC236}">
                <a16:creationId xmlns:a16="http://schemas.microsoft.com/office/drawing/2014/main" id="{E740DB8A-80A2-BD19-92E4-B47504FBF1A1}"/>
              </a:ext>
            </a:extLst>
          </p:cNvPr>
          <p:cNvGraphicFramePr/>
          <p:nvPr/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0468DAFD-37B5-B0ED-7872-0633817A5B34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827BFA4-8373-8EC9-CC50-99407E4E6841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aphic 11">
              <a:extLst>
                <a:ext uri="{FF2B5EF4-FFF2-40B4-BE49-F238E27FC236}">
                  <a16:creationId xmlns:a16="http://schemas.microsoft.com/office/drawing/2014/main" id="{1ED035B2-3B99-0E53-201A-679AEC5AB987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243D5E2-7336-77ED-1A78-98383B341C6A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6A3C99A-AAF4-692E-7BA9-336E48E47879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C58BCA28-F3CA-675F-3E5F-049EA47943F0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064D32B-740A-F2F5-EDE6-D64610D9A806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2DAF2B6-A45E-9B97-62A2-E72A31204FD0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3FD019C-FA16-B6D3-A967-50D470EC0519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2D4ED5-2E44-9E0A-E3D7-DF8E7753F227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995D23-EF23-17F3-DCD3-44CFF50830F8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8A071-950A-F2F4-894E-3A6E01DD1F09}"/>
                  </a:ext>
                </a:extLst>
              </p:cNvPr>
              <p:cNvSpPr txBox="1"/>
              <p:nvPr/>
            </p:nvSpPr>
            <p:spPr>
              <a:xfrm>
                <a:off x="3537866" y="1110584"/>
                <a:ext cx="6097656" cy="2570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𝑓𝑎𝑥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bar>
                                    <m:barPr>
                                      <m:pos m:val="top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</m:e>
                                  </m:bar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𝑓𝑎𝑦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fr-FR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𝙹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bar>
                                    <m:barPr>
                                      <m:pos m:val="top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𝛺</m:t>
                                      </m:r>
                                    </m:e>
                                  </m:bar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𝑓𝑎𝑧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528A071-950A-F2F4-894E-3A6E01DD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866" y="1110584"/>
                <a:ext cx="6097656" cy="2570063"/>
              </a:xfrm>
              <a:prstGeom prst="rect">
                <a:avLst/>
              </a:prstGeom>
              <a:blipFill>
                <a:blip r:embed="rId8"/>
                <a:stretch>
                  <a:fillRect r="-3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8B3A1-3BAE-9817-7FAB-7B266A07AB02}"/>
                  </a:ext>
                </a:extLst>
              </p:cNvPr>
              <p:cNvSpPr txBox="1"/>
              <p:nvPr/>
            </p:nvSpPr>
            <p:spPr>
              <a:xfrm>
                <a:off x="3228306" y="3690560"/>
                <a:ext cx="6096000" cy="2343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𝑓𝑡𝑥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𝑓𝑡𝑦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e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e>
                                    <m:sub>
                                      <m:r>
                                        <a:rPr lang="en-US" sz="2400" b="1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𝑓𝑡𝑧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8B3A1-3BAE-9817-7FAB-7B266A07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06" y="3690560"/>
                <a:ext cx="6096000" cy="23437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3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D93E68F4-9231-46E5-8F91-DDC322278475}"/>
              </a:ext>
            </a:extLst>
          </p:cNvPr>
          <p:cNvSpPr txBox="1"/>
          <p:nvPr/>
        </p:nvSpPr>
        <p:spPr>
          <a:xfrm>
            <a:off x="5839794" y="400514"/>
            <a:ext cx="3393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cs typeface="Arial" pitchFamily="34" charset="0"/>
              </a:rPr>
              <a:t>Outline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CA8403-A34B-C30D-E2BB-D768BB0C321B}"/>
              </a:ext>
            </a:extLst>
          </p:cNvPr>
          <p:cNvSpPr txBox="1"/>
          <p:nvPr/>
        </p:nvSpPr>
        <p:spPr>
          <a:xfrm>
            <a:off x="5122509" y="1151595"/>
            <a:ext cx="72885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 fontAlgn="base">
              <a:spcBef>
                <a:spcPts val="800"/>
              </a:spcBef>
              <a:spcAft>
                <a:spcPts val="400"/>
              </a:spcAft>
              <a:buSzPts val="1000"/>
              <a:tabLst>
                <a:tab pos="137160" algn="l"/>
                <a:tab pos="365760" algn="l"/>
              </a:tabLst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cs typeface="Arial" pitchFamily="34" charset="0"/>
              </a:rPr>
              <a:t>Quadrotor Nonlinear Dynamical modeling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86E3E9F-656E-7CC8-C8CC-A42E13A4C116}"/>
              </a:ext>
            </a:extLst>
          </p:cNvPr>
          <p:cNvGrpSpPr/>
          <p:nvPr/>
        </p:nvGrpSpPr>
        <p:grpSpPr>
          <a:xfrm>
            <a:off x="4597884" y="2117775"/>
            <a:ext cx="6698162" cy="584775"/>
            <a:chOff x="4607409" y="2365425"/>
            <a:chExt cx="6698162" cy="584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73B540-ACA1-F0FF-21E5-F4224567C33C}"/>
                </a:ext>
              </a:extLst>
            </p:cNvPr>
            <p:cNvSpPr/>
            <p:nvPr/>
          </p:nvSpPr>
          <p:spPr>
            <a:xfrm>
              <a:off x="4607409" y="2437177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F612E-A6D5-A5B5-4468-6147EC50727B}"/>
                </a:ext>
              </a:extLst>
            </p:cNvPr>
            <p:cNvSpPr txBox="1"/>
            <p:nvPr/>
          </p:nvSpPr>
          <p:spPr>
            <a:xfrm>
              <a:off x="5095271" y="236542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Nonlinear adaptive observer design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AC1E2F-5D72-801B-EE59-10A8690CA047}"/>
              </a:ext>
            </a:extLst>
          </p:cNvPr>
          <p:cNvGrpSpPr/>
          <p:nvPr/>
        </p:nvGrpSpPr>
        <p:grpSpPr>
          <a:xfrm>
            <a:off x="4622072" y="2948145"/>
            <a:ext cx="7560403" cy="1077218"/>
            <a:chOff x="4631597" y="3081495"/>
            <a:chExt cx="7560403" cy="107721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0FD089-6B93-95AD-F416-7586BA6C749C}"/>
                </a:ext>
              </a:extLst>
            </p:cNvPr>
            <p:cNvSpPr/>
            <p:nvPr/>
          </p:nvSpPr>
          <p:spPr>
            <a:xfrm>
              <a:off x="4631597" y="3330867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AC2892-9C97-4A84-56DA-5DFFBF4D54E2}"/>
                </a:ext>
              </a:extLst>
            </p:cNvPr>
            <p:cNvSpPr txBox="1"/>
            <p:nvPr/>
          </p:nvSpPr>
          <p:spPr>
            <a:xfrm>
              <a:off x="5132034" y="3081495"/>
              <a:ext cx="7059966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FTC  Strategy of Quadrotor in presence of Actuator Faults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44084E-3D7F-BB16-BB9E-40FE42C92F19}"/>
              </a:ext>
            </a:extLst>
          </p:cNvPr>
          <p:cNvGrpSpPr/>
          <p:nvPr/>
        </p:nvGrpSpPr>
        <p:grpSpPr>
          <a:xfrm>
            <a:off x="4622072" y="4161315"/>
            <a:ext cx="6715146" cy="584775"/>
            <a:chOff x="4631597" y="4348622"/>
            <a:chExt cx="6715146" cy="58477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40568C-AEB7-D824-4092-FEF68F787EF7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A6B772-4F8D-EFB3-4D57-972D996F1648}"/>
                </a:ext>
              </a:extLst>
            </p:cNvPr>
            <p:cNvSpPr txBox="1"/>
            <p:nvPr/>
          </p:nvSpPr>
          <p:spPr>
            <a:xfrm>
              <a:off x="5136443" y="4348622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Simulation Results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2BC457-2CFD-F47B-3021-7B359C75B292}"/>
              </a:ext>
            </a:extLst>
          </p:cNvPr>
          <p:cNvGrpSpPr/>
          <p:nvPr/>
        </p:nvGrpSpPr>
        <p:grpSpPr>
          <a:xfrm>
            <a:off x="4622072" y="5104875"/>
            <a:ext cx="6715146" cy="584775"/>
            <a:chOff x="4631597" y="4342875"/>
            <a:chExt cx="6715146" cy="58477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DEA85A-4308-1169-4160-B699983B0F36}"/>
                </a:ext>
              </a:extLst>
            </p:cNvPr>
            <p:cNvSpPr/>
            <p:nvPr/>
          </p:nvSpPr>
          <p:spPr>
            <a:xfrm>
              <a:off x="4631597" y="4418988"/>
              <a:ext cx="457200" cy="457200"/>
            </a:xfrm>
            <a:prstGeom prst="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945667-653E-8925-C56F-6E7C95AF069A}"/>
                </a:ext>
              </a:extLst>
            </p:cNvPr>
            <p:cNvSpPr txBox="1"/>
            <p:nvPr/>
          </p:nvSpPr>
          <p:spPr>
            <a:xfrm>
              <a:off x="5136443" y="4342875"/>
              <a:ext cx="62103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spcBef>
                  <a:spcPts val="800"/>
                </a:spcBef>
                <a:spcAft>
                  <a:spcPts val="400"/>
                </a:spcAft>
                <a:buSzPts val="1000"/>
                <a:tabLst>
                  <a:tab pos="137160" algn="l"/>
                  <a:tab pos="365760" algn="l"/>
                </a:tabLst>
              </a:pPr>
              <a:r>
                <a:rPr lang="en-US" sz="3200" dirty="0">
                  <a:solidFill>
                    <a:schemeClr val="bg2">
                      <a:lumMod val="75000"/>
                    </a:schemeClr>
                  </a:solidFill>
                  <a:cs typeface="Arial" pitchFamily="34" charset="0"/>
                </a:rPr>
                <a:t>Conclusion</a:t>
              </a:r>
            </a:p>
          </p:txBody>
        </p:sp>
      </p:grpSp>
      <p:sp>
        <p:nvSpPr>
          <p:cNvPr id="3" name="Chevron 2">
            <a:extLst>
              <a:ext uri="{FF2B5EF4-FFF2-40B4-BE49-F238E27FC236}">
                <a16:creationId xmlns:a16="http://schemas.microsoft.com/office/drawing/2014/main" id="{E5B126BE-7905-CA24-6210-0797634A94C4}"/>
              </a:ext>
            </a:extLst>
          </p:cNvPr>
          <p:cNvSpPr/>
          <p:nvPr/>
        </p:nvSpPr>
        <p:spPr>
          <a:xfrm rot="5400000">
            <a:off x="4589883" y="1151595"/>
            <a:ext cx="493776" cy="493776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C7DB4AF-0B2E-72DF-4C1E-23294D191AC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17" b="8517"/>
          <a:stretch>
            <a:fillRect/>
          </a:stretch>
        </p:blipFill>
        <p:spPr>
          <a:xfrm>
            <a:off x="0" y="0"/>
            <a:ext cx="6096000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9DBAC1-4BCC-FCD3-B36A-52FF1EB65055}"/>
              </a:ext>
            </a:extLst>
          </p:cNvPr>
          <p:cNvSpPr txBox="1"/>
          <p:nvPr/>
        </p:nvSpPr>
        <p:spPr>
          <a:xfrm>
            <a:off x="5756417" y="6452253"/>
            <a:ext cx="6816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3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US" sz="2000" b="1" dirty="0">
              <a:solidFill>
                <a:schemeClr val="accent3"/>
              </a:solidFill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92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B3D091E-0664-E4BA-640F-C1B19F9896C6}"/>
              </a:ext>
            </a:extLst>
          </p:cNvPr>
          <p:cNvGrpSpPr/>
          <p:nvPr/>
        </p:nvGrpSpPr>
        <p:grpSpPr>
          <a:xfrm>
            <a:off x="1025153" y="2195176"/>
            <a:ext cx="10336132" cy="4237210"/>
            <a:chOff x="977028" y="1769798"/>
            <a:chExt cx="10336132" cy="4237210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44D66EAD-28C8-4A9B-94DB-D2FA4E061CAF}"/>
                </a:ext>
              </a:extLst>
            </p:cNvPr>
            <p:cNvSpPr/>
            <p:nvPr/>
          </p:nvSpPr>
          <p:spPr>
            <a:xfrm>
              <a:off x="6057160" y="2403125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3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EDC2300A-5E3B-43D3-8356-1F16AE294CF1}"/>
                </a:ext>
              </a:extLst>
            </p:cNvPr>
            <p:cNvSpPr/>
            <p:nvPr/>
          </p:nvSpPr>
          <p:spPr>
            <a:xfrm>
              <a:off x="6195571" y="2509896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3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195E341F-0470-4990-8751-FBB29071E96D}"/>
                </a:ext>
              </a:extLst>
            </p:cNvPr>
            <p:cNvSpPr/>
            <p:nvPr/>
          </p:nvSpPr>
          <p:spPr>
            <a:xfrm>
              <a:off x="6057160" y="3669779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000B52C9-575E-4F02-8532-D1A308A0F65A}"/>
                </a:ext>
              </a:extLst>
            </p:cNvPr>
            <p:cNvSpPr/>
            <p:nvPr/>
          </p:nvSpPr>
          <p:spPr>
            <a:xfrm>
              <a:off x="6195571" y="3776550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F440843B-4A10-4FD3-85AF-46CF04EF2301}"/>
                </a:ext>
              </a:extLst>
            </p:cNvPr>
            <p:cNvSpPr/>
            <p:nvPr/>
          </p:nvSpPr>
          <p:spPr>
            <a:xfrm>
              <a:off x="6057160" y="4936431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29E8FFFC-D4BD-4704-B117-4AD30D686482}"/>
                </a:ext>
              </a:extLst>
            </p:cNvPr>
            <p:cNvSpPr/>
            <p:nvPr/>
          </p:nvSpPr>
          <p:spPr>
            <a:xfrm>
              <a:off x="6195571" y="5043202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6</a:t>
              </a:r>
              <a:endParaRPr lang="ko-KR" altLang="en-US" sz="27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Hexagon 39">
              <a:extLst>
                <a:ext uri="{FF2B5EF4-FFF2-40B4-BE49-F238E27FC236}">
                  <a16:creationId xmlns:a16="http://schemas.microsoft.com/office/drawing/2014/main" id="{933ECCC9-25E3-4432-9853-B3A6E8249A23}"/>
                </a:ext>
              </a:extLst>
            </p:cNvPr>
            <p:cNvSpPr/>
            <p:nvPr/>
          </p:nvSpPr>
          <p:spPr>
            <a:xfrm flipH="1">
              <a:off x="977028" y="1769798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2B0F5182-0E74-4306-B45F-698EF1636357}"/>
                </a:ext>
              </a:extLst>
            </p:cNvPr>
            <p:cNvSpPr/>
            <p:nvPr/>
          </p:nvSpPr>
          <p:spPr>
            <a:xfrm flipH="1">
              <a:off x="5008446" y="1876570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42DBE788-8F53-412F-B184-7E89920C5085}"/>
                </a:ext>
              </a:extLst>
            </p:cNvPr>
            <p:cNvSpPr/>
            <p:nvPr/>
          </p:nvSpPr>
          <p:spPr>
            <a:xfrm flipH="1">
              <a:off x="977028" y="3036452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C0E4ACC1-3814-44DF-88AC-5D90C96162A6}"/>
                </a:ext>
              </a:extLst>
            </p:cNvPr>
            <p:cNvSpPr/>
            <p:nvPr/>
          </p:nvSpPr>
          <p:spPr>
            <a:xfrm flipH="1">
              <a:off x="5008446" y="3143224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Hexagon 49">
              <a:extLst>
                <a:ext uri="{FF2B5EF4-FFF2-40B4-BE49-F238E27FC236}">
                  <a16:creationId xmlns:a16="http://schemas.microsoft.com/office/drawing/2014/main" id="{E4C1BE59-2112-40FB-AF68-7301A45572EC}"/>
                </a:ext>
              </a:extLst>
            </p:cNvPr>
            <p:cNvSpPr/>
            <p:nvPr/>
          </p:nvSpPr>
          <p:spPr>
            <a:xfrm flipH="1">
              <a:off x="977028" y="4303106"/>
              <a:ext cx="5256000" cy="1044000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5">
                <a:lumMod val="60000"/>
                <a:lumOff val="40000"/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51" name="Hexagon 50">
              <a:extLst>
                <a:ext uri="{FF2B5EF4-FFF2-40B4-BE49-F238E27FC236}">
                  <a16:creationId xmlns:a16="http://schemas.microsoft.com/office/drawing/2014/main" id="{595D8019-A739-41F0-B3A3-A81D7768801D}"/>
                </a:ext>
              </a:extLst>
            </p:cNvPr>
            <p:cNvSpPr/>
            <p:nvPr/>
          </p:nvSpPr>
          <p:spPr>
            <a:xfrm flipH="1">
              <a:off x="5008446" y="4409878"/>
              <a:ext cx="1107279" cy="830458"/>
            </a:xfrm>
            <a:prstGeom prst="hexagon">
              <a:avLst>
                <a:gd name="adj" fmla="val 38143"/>
                <a:gd name="vf" fmla="val 115470"/>
              </a:avLst>
            </a:prstGeom>
            <a:solidFill>
              <a:schemeClr val="accent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fr-FR" altLang="ko-KR" sz="2400" b="1" dirty="0">
                  <a:solidFill>
                    <a:schemeClr val="bg1"/>
                  </a:solidFill>
                </a:rPr>
                <a:t>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001ADF0-328F-F7C0-C88C-11EFCF19A7DD}"/>
                    </a:ext>
                  </a:extLst>
                </p:cNvPr>
                <p:cNvSpPr txBox="1"/>
                <p:nvPr/>
              </p:nvSpPr>
              <p:spPr>
                <a:xfrm>
                  <a:off x="1242133" y="2039196"/>
                  <a:ext cx="3834132" cy="44319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just">
                    <a:lnSpc>
                      <a:spcPct val="95000"/>
                    </a:lnSpc>
                    <a:spcAft>
                      <a:spcPts val="600"/>
                    </a:spcAft>
                    <a:tabLst>
                      <a:tab pos="182880" algn="l"/>
                    </a:tabLst>
                  </a:pPr>
                  <a:r>
                    <a:rPr lang="x-none" sz="2400" spc="-5" dirty="0">
                      <a:effectLst/>
                      <a:ea typeface="SimSun" panose="02010600030101010101" pitchFamily="2" charset="-122"/>
                    </a:rPr>
                    <a:t>The pair (</a:t>
                  </a:r>
                  <a14:m>
                    <m:oMath xmlns:m="http://schemas.openxmlformats.org/officeDocument/2006/math">
                      <m:r>
                        <a:rPr lang="x-none" sz="2400" i="1" spc="-5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𝐶</m:t>
                      </m:r>
                    </m:oMath>
                  </a14:m>
                  <a:r>
                    <a:rPr lang="x-none" sz="2400" spc="-5" dirty="0">
                      <a:effectLst/>
                      <a:ea typeface="SimSun" panose="02010600030101010101" pitchFamily="2" charset="-122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x-none" sz="2400" i="1" spc="-5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𝐴</m:t>
                      </m:r>
                    </m:oMath>
                  </a14:m>
                  <a:r>
                    <a:rPr lang="x-none" sz="2400" spc="-5" dirty="0">
                      <a:effectLst/>
                      <a:ea typeface="SimSun" panose="02010600030101010101" pitchFamily="2" charset="-122"/>
                    </a:rPr>
                    <a:t>) is observabl</a:t>
                  </a:r>
                  <a:r>
                    <a:rPr lang="fr-FR" sz="2400" spc="-5" dirty="0">
                      <a:effectLst/>
                      <a:ea typeface="SimSun" panose="02010600030101010101" pitchFamily="2" charset="-122"/>
                    </a:rPr>
                    <a:t>e.</a:t>
                  </a:r>
                  <a:endParaRPr lang="en-US" sz="2400" i="1" dirty="0">
                    <a:ea typeface="SimSun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001ADF0-328F-F7C0-C88C-11EFCF19A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133" y="2039196"/>
                  <a:ext cx="3834132" cy="443198"/>
                </a:xfrm>
                <a:prstGeom prst="rect">
                  <a:avLst/>
                </a:prstGeom>
                <a:blipFill>
                  <a:blip r:embed="rId3"/>
                  <a:stretch>
                    <a:fillRect l="-2544" t="-15068" b="-301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295B29-D9CC-BB83-2925-A9FA1BEA93E8}"/>
                    </a:ext>
                  </a:extLst>
                </p:cNvPr>
                <p:cNvSpPr txBox="1"/>
                <p:nvPr/>
              </p:nvSpPr>
              <p:spPr>
                <a:xfrm>
                  <a:off x="1384698" y="4522900"/>
                  <a:ext cx="3821228" cy="520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95000"/>
                    </a:lnSpc>
                    <a:spcAft>
                      <a:spcPts val="600"/>
                    </a:spcAft>
                    <a:tabLst>
                      <a:tab pos="182880" algn="l"/>
                    </a:tabLs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i="1" dirty="0"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9295B29-D9CC-BB83-2925-A9FA1BEA9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4698" y="4522900"/>
                  <a:ext cx="3821228" cy="5201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9A40FD-09BE-AE5A-1D99-694C61A35C84}"/>
                    </a:ext>
                  </a:extLst>
                </p:cNvPr>
                <p:cNvSpPr txBox="1"/>
                <p:nvPr/>
              </p:nvSpPr>
              <p:spPr>
                <a:xfrm>
                  <a:off x="7251354" y="2678323"/>
                  <a:ext cx="3673618" cy="464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95000"/>
                    </a:lnSpc>
                    <a:spcAft>
                      <a:spcPts val="600"/>
                    </a:spcAft>
                    <a:tabLst>
                      <a:tab pos="182880" algn="l"/>
                    </a:tabLst>
                  </a:pPr>
                  <a:r>
                    <a:rPr lang="x-none" sz="2400" spc="-5" dirty="0">
                      <a:ea typeface="SimSun" panose="02010600030101010101" pitchFamily="2" charset="-122"/>
                    </a:rPr>
                    <a:t>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𝑎𝑖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)≈0</m:t>
                      </m:r>
                      <m:r>
                        <m:rPr>
                          <m:nor/>
                        </m:rPr>
                        <a:rPr lang="fr-FR" sz="2400" i="1" dirty="0"/>
                        <m:t>       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fr-FR" sz="2400" i="1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</m:oMath>
                  </a14:m>
                  <a:endParaRPr lang="en-US" sz="2400" i="1" dirty="0">
                    <a:ea typeface="SimSun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9A40FD-09BE-AE5A-1D99-694C61A35C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354" y="2678323"/>
                  <a:ext cx="3673618" cy="4643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469E10-4119-F711-B18B-CB2FB50C7B83}"/>
                    </a:ext>
                  </a:extLst>
                </p:cNvPr>
                <p:cNvSpPr txBox="1"/>
                <p:nvPr/>
              </p:nvSpPr>
              <p:spPr>
                <a:xfrm>
                  <a:off x="7251355" y="4991345"/>
                  <a:ext cx="3673618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dirty="0">
                      <a:effectLst/>
                      <a:ea typeface="SimSun" panose="02010600030101010101" pitchFamily="2" charset="-122"/>
                    </a:rPr>
                    <a:t>Given that </a:t>
                  </a:r>
                  <a14:m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𝑥</m:t>
                      </m:r>
                    </m:oMath>
                  </a14:m>
                  <a:r>
                    <a:rPr lang="en-US" sz="2000" dirty="0">
                      <a:effectLst/>
                      <a:ea typeface="SimSun" panose="02010600030101010101" pitchFamily="2" charset="-122"/>
                    </a:rPr>
                    <a:t> is bounded, the first derivative of </a:t>
                  </a:r>
                  <a14:m>
                    <m:oMath xmlns:m="http://schemas.openxmlformats.org/officeDocument/2006/math"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𝜎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(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𝑥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</a:rPr>
                        <m:t>)</m:t>
                      </m:r>
                    </m:oMath>
                  </a14:m>
                  <a:r>
                    <a:rPr lang="en-US" sz="2000" dirty="0">
                      <a:effectLst/>
                      <a:ea typeface="SimSun" panose="02010600030101010101" pitchFamily="2" charset="-122"/>
                    </a:rPr>
                    <a:t> in time is both continuous and bounded.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C469E10-4119-F711-B18B-CB2FB50C7B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355" y="4991345"/>
                  <a:ext cx="3673618" cy="1015663"/>
                </a:xfrm>
                <a:prstGeom prst="rect">
                  <a:avLst/>
                </a:prstGeom>
                <a:blipFill>
                  <a:blip r:embed="rId6"/>
                  <a:stretch>
                    <a:fillRect l="-1658" t="-3614" r="-1658" b="-102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16AA349-82F4-2AF6-1694-AFEDDD92CE9E}"/>
                    </a:ext>
                  </a:extLst>
                </p:cNvPr>
                <p:cNvSpPr txBox="1"/>
                <p:nvPr/>
              </p:nvSpPr>
              <p:spPr>
                <a:xfrm>
                  <a:off x="7476571" y="3605748"/>
                  <a:ext cx="2809487" cy="11541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indent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𝐶𝐵</m:t>
                        </m:r>
                        <m:r>
                          <a:rPr lang="en-GB" sz="20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GB" sz="2000" b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marL="0" marR="0" indent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𝐶𝐸</m:t>
                        </m:r>
                        <m:r>
                          <a:rPr lang="en-GB" sz="20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GB" sz="2000" b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15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𝐶𝐴𝐸</m:t>
                            </m:r>
                          </m:e>
                        </m:d>
                        <m:r>
                          <a:rPr lang="en-GB" sz="2000" b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0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sz="2000" b="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oMath>
                    </m:oMathPara>
                  </a14:m>
                  <a:endParaRPr lang="en-US" sz="2000" b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16AA349-82F4-2AF6-1694-AFEDDD92C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571" y="3605748"/>
                  <a:ext cx="2809487" cy="115416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66" name="Diagramme 2">
            <a:extLst>
              <a:ext uri="{FF2B5EF4-FFF2-40B4-BE49-F238E27FC236}">
                <a16:creationId xmlns:a16="http://schemas.microsoft.com/office/drawing/2014/main" id="{3C15EEA9-69B8-DE7A-B725-F7B4C0230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355552"/>
              </p:ext>
            </p:extLst>
          </p:nvPr>
        </p:nvGraphicFramePr>
        <p:xfrm>
          <a:off x="-36685" y="-3927"/>
          <a:ext cx="12238765" cy="54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8D9EC3AA-F7C7-537A-AAE9-8A62C406402F}"/>
              </a:ext>
            </a:extLst>
          </p:cNvPr>
          <p:cNvGrpSpPr/>
          <p:nvPr/>
        </p:nvGrpSpPr>
        <p:grpSpPr>
          <a:xfrm>
            <a:off x="0" y="6528452"/>
            <a:ext cx="12192000" cy="400110"/>
            <a:chOff x="0" y="6528452"/>
            <a:chExt cx="12192000" cy="40011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9A3E0CB-26CB-1DA5-E47A-4D3DDF4D7F72}"/>
                </a:ext>
              </a:extLst>
            </p:cNvPr>
            <p:cNvSpPr/>
            <p:nvPr/>
          </p:nvSpPr>
          <p:spPr>
            <a:xfrm>
              <a:off x="0" y="6539796"/>
              <a:ext cx="12192000" cy="3221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9" name="Graphic 11">
              <a:extLst>
                <a:ext uri="{FF2B5EF4-FFF2-40B4-BE49-F238E27FC236}">
                  <a16:creationId xmlns:a16="http://schemas.microsoft.com/office/drawing/2014/main" id="{CECD85F3-1B2A-7A68-85A1-94AA56EA8FCA}"/>
                </a:ext>
              </a:extLst>
            </p:cNvPr>
            <p:cNvGrpSpPr/>
            <p:nvPr/>
          </p:nvGrpSpPr>
          <p:grpSpPr>
            <a:xfrm>
              <a:off x="10068338" y="6529857"/>
              <a:ext cx="2095975" cy="322164"/>
              <a:chOff x="667265" y="831768"/>
              <a:chExt cx="7797114" cy="1256630"/>
            </a:xfrm>
            <a:solidFill>
              <a:schemeClr val="bg1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2AFEE2D-138D-338E-DDD7-9E44727E0004}"/>
                  </a:ext>
                </a:extLst>
              </p:cNvPr>
              <p:cNvSpPr/>
              <p:nvPr/>
            </p:nvSpPr>
            <p:spPr>
              <a:xfrm>
                <a:off x="5891074" y="1069798"/>
                <a:ext cx="2572876" cy="541765"/>
              </a:xfrm>
              <a:custGeom>
                <a:avLst/>
                <a:gdLst>
                  <a:gd name="connsiteX0" fmla="*/ 0 w 2572876"/>
                  <a:gd name="connsiteY0" fmla="*/ 0 h 541765"/>
                  <a:gd name="connsiteX1" fmla="*/ 2571161 w 2572876"/>
                  <a:gd name="connsiteY1" fmla="*/ 0 h 541765"/>
                  <a:gd name="connsiteX2" fmla="*/ 2572876 w 2572876"/>
                  <a:gd name="connsiteY2" fmla="*/ 28306 h 541765"/>
                  <a:gd name="connsiteX3" fmla="*/ 2498679 w 2572876"/>
                  <a:gd name="connsiteY3" fmla="*/ 37742 h 541765"/>
                  <a:gd name="connsiteX4" fmla="*/ 1501523 w 2572876"/>
                  <a:gd name="connsiteY4" fmla="*/ 42031 h 541765"/>
                  <a:gd name="connsiteX5" fmla="*/ 1329112 w 2572876"/>
                  <a:gd name="connsiteY5" fmla="*/ 76770 h 541765"/>
                  <a:gd name="connsiteX6" fmla="*/ 1406311 w 2572876"/>
                  <a:gd name="connsiteY6" fmla="*/ 336674 h 541765"/>
                  <a:gd name="connsiteX7" fmla="*/ 1396876 w 2572876"/>
                  <a:gd name="connsiteY7" fmla="*/ 452473 h 541765"/>
                  <a:gd name="connsiteX8" fmla="*/ 1372429 w 2572876"/>
                  <a:gd name="connsiteY8" fmla="*/ 535676 h 541765"/>
                  <a:gd name="connsiteX9" fmla="*/ 1217602 w 2572876"/>
                  <a:gd name="connsiteY9" fmla="*/ 537820 h 541765"/>
                  <a:gd name="connsiteX10" fmla="*/ 1198731 w 2572876"/>
                  <a:gd name="connsiteY10" fmla="*/ 498792 h 541765"/>
                  <a:gd name="connsiteX11" fmla="*/ 1188867 w 2572876"/>
                  <a:gd name="connsiteY11" fmla="*/ 396718 h 541765"/>
                  <a:gd name="connsiteX12" fmla="*/ 30879 w 2572876"/>
                  <a:gd name="connsiteY12" fmla="*/ 396718 h 541765"/>
                  <a:gd name="connsiteX13" fmla="*/ 30879 w 2572876"/>
                  <a:gd name="connsiteY13" fmla="*/ 147536 h 541765"/>
                  <a:gd name="connsiteX14" fmla="*/ 1184578 w 2572876"/>
                  <a:gd name="connsiteY14" fmla="*/ 353400 h 541765"/>
                  <a:gd name="connsiteX15" fmla="*/ 1272499 w 2572876"/>
                  <a:gd name="connsiteY15" fmla="*/ 76770 h 541765"/>
                  <a:gd name="connsiteX16" fmla="*/ 1257918 w 2572876"/>
                  <a:gd name="connsiteY16" fmla="*/ 57470 h 541765"/>
                  <a:gd name="connsiteX17" fmla="*/ 1061488 w 2572876"/>
                  <a:gd name="connsiteY17" fmla="*/ 42888 h 541765"/>
                  <a:gd name="connsiteX18" fmla="*/ 57899 w 2572876"/>
                  <a:gd name="connsiteY18" fmla="*/ 36455 h 541765"/>
                  <a:gd name="connsiteX19" fmla="*/ 0 w 2572876"/>
                  <a:gd name="connsiteY19" fmla="*/ 28306 h 541765"/>
                  <a:gd name="connsiteX20" fmla="*/ 0 w 2572876"/>
                  <a:gd name="connsiteY20" fmla="*/ 0 h 541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72876" h="541765">
                    <a:moveTo>
                      <a:pt x="0" y="0"/>
                    </a:moveTo>
                    <a:cubicBezTo>
                      <a:pt x="856911" y="0"/>
                      <a:pt x="1714250" y="0"/>
                      <a:pt x="2571161" y="0"/>
                    </a:cubicBezTo>
                    <a:cubicBezTo>
                      <a:pt x="2571589" y="9435"/>
                      <a:pt x="2572448" y="18871"/>
                      <a:pt x="2572876" y="28306"/>
                    </a:cubicBezTo>
                    <a:cubicBezTo>
                      <a:pt x="2548001" y="31737"/>
                      <a:pt x="2523555" y="37742"/>
                      <a:pt x="2498679" y="37742"/>
                    </a:cubicBezTo>
                    <a:cubicBezTo>
                      <a:pt x="2166294" y="39457"/>
                      <a:pt x="1833909" y="39457"/>
                      <a:pt x="1501523" y="42031"/>
                    </a:cubicBezTo>
                    <a:cubicBezTo>
                      <a:pt x="1447055" y="42460"/>
                      <a:pt x="1332114" y="39457"/>
                      <a:pt x="1329112" y="76770"/>
                    </a:cubicBezTo>
                    <a:cubicBezTo>
                      <a:pt x="1442338" y="147536"/>
                      <a:pt x="1412316" y="241033"/>
                      <a:pt x="1406311" y="336674"/>
                    </a:cubicBezTo>
                    <a:cubicBezTo>
                      <a:pt x="1403738" y="375273"/>
                      <a:pt x="1402880" y="414302"/>
                      <a:pt x="1396876" y="452473"/>
                    </a:cubicBezTo>
                    <a:cubicBezTo>
                      <a:pt x="1392158" y="482066"/>
                      <a:pt x="1385725" y="533103"/>
                      <a:pt x="1372429" y="535676"/>
                    </a:cubicBezTo>
                    <a:cubicBezTo>
                      <a:pt x="1322679" y="545540"/>
                      <a:pt x="1269497" y="541252"/>
                      <a:pt x="1217602" y="537820"/>
                    </a:cubicBezTo>
                    <a:cubicBezTo>
                      <a:pt x="1210311" y="537392"/>
                      <a:pt x="1200876" y="512945"/>
                      <a:pt x="1198731" y="498792"/>
                    </a:cubicBezTo>
                    <a:cubicBezTo>
                      <a:pt x="1193585" y="467484"/>
                      <a:pt x="1192298" y="435746"/>
                      <a:pt x="1188867" y="396718"/>
                    </a:cubicBezTo>
                    <a:cubicBezTo>
                      <a:pt x="800727" y="396718"/>
                      <a:pt x="415160" y="396718"/>
                      <a:pt x="30879" y="396718"/>
                    </a:cubicBezTo>
                    <a:cubicBezTo>
                      <a:pt x="30879" y="310512"/>
                      <a:pt x="30879" y="232455"/>
                      <a:pt x="30879" y="147536"/>
                    </a:cubicBezTo>
                    <a:cubicBezTo>
                      <a:pt x="413873" y="215729"/>
                      <a:pt x="796009" y="283921"/>
                      <a:pt x="1184578" y="353400"/>
                    </a:cubicBezTo>
                    <a:cubicBezTo>
                      <a:pt x="1194871" y="253899"/>
                      <a:pt x="1137830" y="138530"/>
                      <a:pt x="1272499" y="76770"/>
                    </a:cubicBezTo>
                    <a:cubicBezTo>
                      <a:pt x="1267782" y="70337"/>
                      <a:pt x="1262635" y="63904"/>
                      <a:pt x="1257918" y="57470"/>
                    </a:cubicBezTo>
                    <a:cubicBezTo>
                      <a:pt x="1192298" y="52324"/>
                      <a:pt x="1127108" y="43746"/>
                      <a:pt x="1061488" y="42888"/>
                    </a:cubicBezTo>
                    <a:cubicBezTo>
                      <a:pt x="726959" y="39886"/>
                      <a:pt x="392429" y="39028"/>
                      <a:pt x="57899" y="36455"/>
                    </a:cubicBezTo>
                    <a:cubicBezTo>
                      <a:pt x="38600" y="36455"/>
                      <a:pt x="19300" y="31309"/>
                      <a:pt x="0" y="28306"/>
                    </a:cubicBezTo>
                    <a:cubicBezTo>
                      <a:pt x="0" y="19300"/>
                      <a:pt x="0" y="9435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BD0BCF8-1CD5-7351-E5C5-ECCA682699B6}"/>
                  </a:ext>
                </a:extLst>
              </p:cNvPr>
              <p:cNvSpPr/>
              <p:nvPr/>
            </p:nvSpPr>
            <p:spPr>
              <a:xfrm>
                <a:off x="667265" y="1064933"/>
                <a:ext cx="2571589" cy="551438"/>
              </a:xfrm>
              <a:custGeom>
                <a:avLst/>
                <a:gdLst>
                  <a:gd name="connsiteX0" fmla="*/ 2533419 w 2571589"/>
                  <a:gd name="connsiteY0" fmla="*/ 161407 h 551438"/>
                  <a:gd name="connsiteX1" fmla="*/ 2533419 w 2571589"/>
                  <a:gd name="connsiteY1" fmla="*/ 396865 h 551438"/>
                  <a:gd name="connsiteX2" fmla="*/ 1402022 w 2571589"/>
                  <a:gd name="connsiteY2" fmla="*/ 396865 h 551438"/>
                  <a:gd name="connsiteX3" fmla="*/ 1395160 w 2571589"/>
                  <a:gd name="connsiteY3" fmla="*/ 474922 h 551438"/>
                  <a:gd name="connsiteX4" fmla="*/ 1313243 w 2571589"/>
                  <a:gd name="connsiteY4" fmla="*/ 549976 h 551438"/>
                  <a:gd name="connsiteX5" fmla="*/ 1245909 w 2571589"/>
                  <a:gd name="connsiteY5" fmla="*/ 547832 h 551438"/>
                  <a:gd name="connsiteX6" fmla="*/ 1196158 w 2571589"/>
                  <a:gd name="connsiteY6" fmla="*/ 500226 h 551438"/>
                  <a:gd name="connsiteX7" fmla="*/ 1180289 w 2571589"/>
                  <a:gd name="connsiteY7" fmla="*/ 200865 h 551438"/>
                  <a:gd name="connsiteX8" fmla="*/ 1256631 w 2571589"/>
                  <a:gd name="connsiteY8" fmla="*/ 65766 h 551438"/>
                  <a:gd name="connsiteX9" fmla="*/ 1094084 w 2571589"/>
                  <a:gd name="connsiteY9" fmla="*/ 46895 h 551438"/>
                  <a:gd name="connsiteX10" fmla="*/ 90495 w 2571589"/>
                  <a:gd name="connsiteY10" fmla="*/ 43893 h 551438"/>
                  <a:gd name="connsiteX11" fmla="*/ 0 w 2571589"/>
                  <a:gd name="connsiteY11" fmla="*/ 22020 h 551438"/>
                  <a:gd name="connsiteX12" fmla="*/ 2569874 w 2571589"/>
                  <a:gd name="connsiteY12" fmla="*/ 9582 h 551438"/>
                  <a:gd name="connsiteX13" fmla="*/ 2571589 w 2571589"/>
                  <a:gd name="connsiteY13" fmla="*/ 34029 h 551438"/>
                  <a:gd name="connsiteX14" fmla="*/ 2503826 w 2571589"/>
                  <a:gd name="connsiteY14" fmla="*/ 42178 h 551438"/>
                  <a:gd name="connsiteX15" fmla="*/ 1500237 w 2571589"/>
                  <a:gd name="connsiteY15" fmla="*/ 47324 h 551438"/>
                  <a:gd name="connsiteX16" fmla="*/ 1326539 w 2571589"/>
                  <a:gd name="connsiteY16" fmla="*/ 71771 h 551438"/>
                  <a:gd name="connsiteX17" fmla="*/ 1404596 w 2571589"/>
                  <a:gd name="connsiteY17" fmla="*/ 362983 h 551438"/>
                  <a:gd name="connsiteX18" fmla="*/ 2533419 w 2571589"/>
                  <a:gd name="connsiteY18" fmla="*/ 161407 h 55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71589" h="551438">
                    <a:moveTo>
                      <a:pt x="2533419" y="161407"/>
                    </a:moveTo>
                    <a:cubicBezTo>
                      <a:pt x="2533419" y="245469"/>
                      <a:pt x="2533419" y="317950"/>
                      <a:pt x="2533419" y="396865"/>
                    </a:cubicBezTo>
                    <a:cubicBezTo>
                      <a:pt x="2162434" y="396865"/>
                      <a:pt x="1785874" y="396865"/>
                      <a:pt x="1402022" y="396865"/>
                    </a:cubicBezTo>
                    <a:cubicBezTo>
                      <a:pt x="1399020" y="426886"/>
                      <a:pt x="1393445" y="451333"/>
                      <a:pt x="1395160" y="474922"/>
                    </a:cubicBezTo>
                    <a:cubicBezTo>
                      <a:pt x="1399878" y="536681"/>
                      <a:pt x="1370285" y="556409"/>
                      <a:pt x="1313243" y="549976"/>
                    </a:cubicBezTo>
                    <a:cubicBezTo>
                      <a:pt x="1290941" y="547403"/>
                      <a:pt x="1265208" y="555981"/>
                      <a:pt x="1245909" y="547832"/>
                    </a:cubicBezTo>
                    <a:cubicBezTo>
                      <a:pt x="1225751" y="539254"/>
                      <a:pt x="1198302" y="518239"/>
                      <a:pt x="1196158" y="500226"/>
                    </a:cubicBezTo>
                    <a:cubicBezTo>
                      <a:pt x="1185865" y="400725"/>
                      <a:pt x="1174285" y="299937"/>
                      <a:pt x="1180289" y="200865"/>
                    </a:cubicBezTo>
                    <a:cubicBezTo>
                      <a:pt x="1182863" y="157976"/>
                      <a:pt x="1225751" y="117661"/>
                      <a:pt x="1256631" y="65766"/>
                    </a:cubicBezTo>
                    <a:cubicBezTo>
                      <a:pt x="1202162" y="58904"/>
                      <a:pt x="1148123" y="47324"/>
                      <a:pt x="1094084" y="46895"/>
                    </a:cubicBezTo>
                    <a:cubicBezTo>
                      <a:pt x="759554" y="44322"/>
                      <a:pt x="425024" y="44751"/>
                      <a:pt x="90495" y="43893"/>
                    </a:cubicBezTo>
                    <a:cubicBezTo>
                      <a:pt x="60473" y="43035"/>
                      <a:pt x="30022" y="38318"/>
                      <a:pt x="0" y="22020"/>
                    </a:cubicBezTo>
                    <a:cubicBezTo>
                      <a:pt x="856911" y="-3284"/>
                      <a:pt x="1713392" y="-5857"/>
                      <a:pt x="2569874" y="9582"/>
                    </a:cubicBezTo>
                    <a:cubicBezTo>
                      <a:pt x="2570303" y="17731"/>
                      <a:pt x="2571161" y="25880"/>
                      <a:pt x="2571589" y="34029"/>
                    </a:cubicBezTo>
                    <a:cubicBezTo>
                      <a:pt x="2548859" y="37031"/>
                      <a:pt x="2526557" y="42178"/>
                      <a:pt x="2503826" y="42178"/>
                    </a:cubicBezTo>
                    <a:cubicBezTo>
                      <a:pt x="2169296" y="43893"/>
                      <a:pt x="1834766" y="44322"/>
                      <a:pt x="1500237" y="47324"/>
                    </a:cubicBezTo>
                    <a:cubicBezTo>
                      <a:pt x="1444911" y="47753"/>
                      <a:pt x="1389585" y="57617"/>
                      <a:pt x="1326539" y="71771"/>
                    </a:cubicBezTo>
                    <a:cubicBezTo>
                      <a:pt x="1439764" y="144681"/>
                      <a:pt x="1409313" y="252331"/>
                      <a:pt x="1404596" y="362983"/>
                    </a:cubicBezTo>
                    <a:cubicBezTo>
                      <a:pt x="1784158" y="294790"/>
                      <a:pt x="2156430" y="228742"/>
                      <a:pt x="2533419" y="161407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BF3DE2A-894A-72FC-534E-0B6D46DC00A1}"/>
                  </a:ext>
                </a:extLst>
              </p:cNvPr>
              <p:cNvSpPr/>
              <p:nvPr/>
            </p:nvSpPr>
            <p:spPr>
              <a:xfrm>
                <a:off x="3309004" y="1194603"/>
                <a:ext cx="43504" cy="281347"/>
              </a:xfrm>
              <a:custGeom>
                <a:avLst/>
                <a:gdLst>
                  <a:gd name="connsiteX0" fmla="*/ 43504 w 43504"/>
                  <a:gd name="connsiteY0" fmla="*/ 0 h 281347"/>
                  <a:gd name="connsiteX1" fmla="*/ 43504 w 43504"/>
                  <a:gd name="connsiteY1" fmla="*/ 281348 h 281347"/>
                  <a:gd name="connsiteX2" fmla="*/ 3189 w 43504"/>
                  <a:gd name="connsiteY2" fmla="*/ 120945 h 281347"/>
                  <a:gd name="connsiteX3" fmla="*/ 43504 w 43504"/>
                  <a:gd name="connsiteY3" fmla="*/ 0 h 281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504" h="281347">
                    <a:moveTo>
                      <a:pt x="43504" y="0"/>
                    </a:moveTo>
                    <a:cubicBezTo>
                      <a:pt x="43504" y="96499"/>
                      <a:pt x="43504" y="180560"/>
                      <a:pt x="43504" y="281348"/>
                    </a:cubicBezTo>
                    <a:cubicBezTo>
                      <a:pt x="-7104" y="227737"/>
                      <a:pt x="6191" y="170267"/>
                      <a:pt x="3189" y="120945"/>
                    </a:cubicBezTo>
                    <a:cubicBezTo>
                      <a:pt x="187" y="81488"/>
                      <a:pt x="-11822" y="31309"/>
                      <a:pt x="43504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DFD9930-013D-A38E-212C-F890C3AD9991}"/>
                  </a:ext>
                </a:extLst>
              </p:cNvPr>
              <p:cNvSpPr/>
              <p:nvPr/>
            </p:nvSpPr>
            <p:spPr>
              <a:xfrm>
                <a:off x="5769270" y="1193317"/>
                <a:ext cx="41866" cy="283921"/>
              </a:xfrm>
              <a:custGeom>
                <a:avLst/>
                <a:gdLst>
                  <a:gd name="connsiteX0" fmla="*/ 0 w 41866"/>
                  <a:gd name="connsiteY0" fmla="*/ 0 h 283921"/>
                  <a:gd name="connsiteX1" fmla="*/ 0 w 41866"/>
                  <a:gd name="connsiteY1" fmla="*/ 283921 h 283921"/>
                  <a:gd name="connsiteX2" fmla="*/ 0 w 41866"/>
                  <a:gd name="connsiteY2" fmla="*/ 0 h 283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866" h="283921">
                    <a:moveTo>
                      <a:pt x="0" y="0"/>
                    </a:moveTo>
                    <a:cubicBezTo>
                      <a:pt x="51895" y="27020"/>
                      <a:pt x="59615" y="194713"/>
                      <a:pt x="0" y="283921"/>
                    </a:cubicBezTo>
                    <a:cubicBezTo>
                      <a:pt x="0" y="180560"/>
                      <a:pt x="0" y="91781"/>
                      <a:pt x="0" y="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708B899-7C58-AB33-7A3F-2992CE89BBDD}"/>
                  </a:ext>
                </a:extLst>
              </p:cNvPr>
              <p:cNvSpPr/>
              <p:nvPr/>
            </p:nvSpPr>
            <p:spPr>
              <a:xfrm>
                <a:off x="4584263" y="1800187"/>
                <a:ext cx="161260" cy="161260"/>
              </a:xfrm>
              <a:custGeom>
                <a:avLst/>
                <a:gdLst>
                  <a:gd name="connsiteX0" fmla="*/ 0 w 161260"/>
                  <a:gd name="connsiteY0" fmla="*/ 80630 h 161260"/>
                  <a:gd name="connsiteX1" fmla="*/ 80630 w 161260"/>
                  <a:gd name="connsiteY1" fmla="*/ 161260 h 161260"/>
                  <a:gd name="connsiteX2" fmla="*/ 161261 w 161260"/>
                  <a:gd name="connsiteY2" fmla="*/ 80630 h 161260"/>
                  <a:gd name="connsiteX3" fmla="*/ 80630 w 161260"/>
                  <a:gd name="connsiteY3" fmla="*/ 0 h 161260"/>
                  <a:gd name="connsiteX4" fmla="*/ 0 w 161260"/>
                  <a:gd name="connsiteY4" fmla="*/ 80630 h 161260"/>
                  <a:gd name="connsiteX5" fmla="*/ 81059 w 161260"/>
                  <a:gd name="connsiteY5" fmla="*/ 42459 h 161260"/>
                  <a:gd name="connsiteX6" fmla="*/ 119659 w 161260"/>
                  <a:gd name="connsiteY6" fmla="*/ 81059 h 161260"/>
                  <a:gd name="connsiteX7" fmla="*/ 81059 w 161260"/>
                  <a:gd name="connsiteY7" fmla="*/ 119659 h 161260"/>
                  <a:gd name="connsiteX8" fmla="*/ 42460 w 161260"/>
                  <a:gd name="connsiteY8" fmla="*/ 81059 h 161260"/>
                  <a:gd name="connsiteX9" fmla="*/ 81059 w 161260"/>
                  <a:gd name="connsiteY9" fmla="*/ 42459 h 161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260" h="161260">
                    <a:moveTo>
                      <a:pt x="0" y="80630"/>
                    </a:moveTo>
                    <a:cubicBezTo>
                      <a:pt x="0" y="125234"/>
                      <a:pt x="36026" y="161260"/>
                      <a:pt x="80630" y="161260"/>
                    </a:cubicBezTo>
                    <a:cubicBezTo>
                      <a:pt x="125234" y="161260"/>
                      <a:pt x="161261" y="125234"/>
                      <a:pt x="161261" y="80630"/>
                    </a:cubicBezTo>
                    <a:cubicBezTo>
                      <a:pt x="161261" y="36026"/>
                      <a:pt x="125234" y="0"/>
                      <a:pt x="80630" y="0"/>
                    </a:cubicBezTo>
                    <a:cubicBezTo>
                      <a:pt x="36455" y="0"/>
                      <a:pt x="0" y="36026"/>
                      <a:pt x="0" y="80630"/>
                    </a:cubicBezTo>
                    <a:close/>
                    <a:moveTo>
                      <a:pt x="81059" y="42459"/>
                    </a:moveTo>
                    <a:cubicBezTo>
                      <a:pt x="102074" y="42459"/>
                      <a:pt x="119659" y="59615"/>
                      <a:pt x="119659" y="81059"/>
                    </a:cubicBezTo>
                    <a:cubicBezTo>
                      <a:pt x="119659" y="102074"/>
                      <a:pt x="102503" y="119659"/>
                      <a:pt x="81059" y="119659"/>
                    </a:cubicBezTo>
                    <a:cubicBezTo>
                      <a:pt x="60044" y="119659"/>
                      <a:pt x="42460" y="102503"/>
                      <a:pt x="42460" y="81059"/>
                    </a:cubicBezTo>
                    <a:cubicBezTo>
                      <a:pt x="42460" y="59615"/>
                      <a:pt x="59615" y="42459"/>
                      <a:pt x="81059" y="42459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4DD0684-CB7B-C637-5E71-44A32459526A}"/>
                  </a:ext>
                </a:extLst>
              </p:cNvPr>
              <p:cNvSpPr/>
              <p:nvPr/>
            </p:nvSpPr>
            <p:spPr>
              <a:xfrm>
                <a:off x="2815116" y="831871"/>
                <a:ext cx="3510845" cy="1257441"/>
              </a:xfrm>
              <a:custGeom>
                <a:avLst/>
                <a:gdLst>
                  <a:gd name="connsiteX0" fmla="*/ 3458951 w 3510845"/>
                  <a:gd name="connsiteY0" fmla="*/ 1202916 h 1257441"/>
                  <a:gd name="connsiteX1" fmla="*/ 3413489 w 3510845"/>
                  <a:gd name="connsiteY1" fmla="*/ 1167318 h 1257441"/>
                  <a:gd name="connsiteX2" fmla="*/ 2842215 w 3510845"/>
                  <a:gd name="connsiteY2" fmla="*/ 635073 h 1257441"/>
                  <a:gd name="connsiteX3" fmla="*/ 2842215 w 3510845"/>
                  <a:gd name="connsiteY3" fmla="*/ 417629 h 1257441"/>
                  <a:gd name="connsiteX4" fmla="*/ 2756439 w 3510845"/>
                  <a:gd name="connsiteY4" fmla="*/ 319843 h 1257441"/>
                  <a:gd name="connsiteX5" fmla="*/ 2245209 w 3510845"/>
                  <a:gd name="connsiteY5" fmla="*/ 231065 h 1257441"/>
                  <a:gd name="connsiteX6" fmla="*/ 2152999 w 3510845"/>
                  <a:gd name="connsiteY6" fmla="*/ 167590 h 1257441"/>
                  <a:gd name="connsiteX7" fmla="*/ 2051353 w 3510845"/>
                  <a:gd name="connsiteY7" fmla="*/ 72377 h 1257441"/>
                  <a:gd name="connsiteX8" fmla="*/ 1467213 w 3510845"/>
                  <a:gd name="connsiteY8" fmla="*/ 69804 h 1257441"/>
                  <a:gd name="connsiteX9" fmla="*/ 1353987 w 3510845"/>
                  <a:gd name="connsiteY9" fmla="*/ 181314 h 1257441"/>
                  <a:gd name="connsiteX10" fmla="*/ 1277646 w 3510845"/>
                  <a:gd name="connsiteY10" fmla="*/ 234496 h 1257441"/>
                  <a:gd name="connsiteX11" fmla="*/ 719668 w 3510845"/>
                  <a:gd name="connsiteY11" fmla="*/ 332281 h 1257441"/>
                  <a:gd name="connsiteX12" fmla="*/ 650617 w 3510845"/>
                  <a:gd name="connsiteY12" fmla="*/ 406049 h 1257441"/>
                  <a:gd name="connsiteX13" fmla="*/ 654477 w 3510845"/>
                  <a:gd name="connsiteY13" fmla="*/ 596474 h 1257441"/>
                  <a:gd name="connsiteX14" fmla="*/ 630889 w 3510845"/>
                  <a:gd name="connsiteY14" fmla="*/ 650513 h 1257441"/>
                  <a:gd name="connsiteX15" fmla="*/ 96928 w 3510845"/>
                  <a:gd name="connsiteY15" fmla="*/ 1160027 h 1257441"/>
                  <a:gd name="connsiteX16" fmla="*/ 29164 w 3510845"/>
                  <a:gd name="connsiteY16" fmla="*/ 1205060 h 1257441"/>
                  <a:gd name="connsiteX17" fmla="*/ 0 w 3510845"/>
                  <a:gd name="connsiteY17" fmla="*/ 1235511 h 1257441"/>
                  <a:gd name="connsiteX18" fmla="*/ 31309 w 3510845"/>
                  <a:gd name="connsiteY18" fmla="*/ 1255668 h 1257441"/>
                  <a:gd name="connsiteX19" fmla="*/ 195142 w 3510845"/>
                  <a:gd name="connsiteY19" fmla="*/ 1255668 h 1257441"/>
                  <a:gd name="connsiteX20" fmla="*/ 226880 w 3510845"/>
                  <a:gd name="connsiteY20" fmla="*/ 1230364 h 1257441"/>
                  <a:gd name="connsiteX21" fmla="*/ 195571 w 3510845"/>
                  <a:gd name="connsiteY21" fmla="*/ 1205060 h 1257441"/>
                  <a:gd name="connsiteX22" fmla="*/ 160403 w 3510845"/>
                  <a:gd name="connsiteY22" fmla="*/ 1195625 h 1257441"/>
                  <a:gd name="connsiteX23" fmla="*/ 258617 w 3510845"/>
                  <a:gd name="connsiteY23" fmla="*/ 1087975 h 1257441"/>
                  <a:gd name="connsiteX24" fmla="*/ 1058057 w 3510845"/>
                  <a:gd name="connsiteY24" fmla="*/ 647082 h 1257441"/>
                  <a:gd name="connsiteX25" fmla="*/ 1162276 w 3510845"/>
                  <a:gd name="connsiteY25" fmla="*/ 702837 h 1257441"/>
                  <a:gd name="connsiteX26" fmla="*/ 1287510 w 3510845"/>
                  <a:gd name="connsiteY26" fmla="*/ 793331 h 1257441"/>
                  <a:gd name="connsiteX27" fmla="*/ 1622040 w 3510845"/>
                  <a:gd name="connsiteY27" fmla="*/ 789471 h 1257441"/>
                  <a:gd name="connsiteX28" fmla="*/ 1680797 w 3510845"/>
                  <a:gd name="connsiteY28" fmla="*/ 874819 h 1257441"/>
                  <a:gd name="connsiteX29" fmla="*/ 1669646 w 3510845"/>
                  <a:gd name="connsiteY29" fmla="*/ 901839 h 1257441"/>
                  <a:gd name="connsiteX30" fmla="*/ 1551703 w 3510845"/>
                  <a:gd name="connsiteY30" fmla="*/ 1022355 h 1257441"/>
                  <a:gd name="connsiteX31" fmla="*/ 1551703 w 3510845"/>
                  <a:gd name="connsiteY31" fmla="*/ 1090548 h 1257441"/>
                  <a:gd name="connsiteX32" fmla="*/ 1639195 w 3510845"/>
                  <a:gd name="connsiteY32" fmla="*/ 1180614 h 1257441"/>
                  <a:gd name="connsiteX33" fmla="*/ 1823616 w 3510845"/>
                  <a:gd name="connsiteY33" fmla="*/ 1180185 h 1257441"/>
                  <a:gd name="connsiteX34" fmla="*/ 1970294 w 3510845"/>
                  <a:gd name="connsiteY34" fmla="*/ 1033935 h 1257441"/>
                  <a:gd name="connsiteX35" fmla="*/ 1848920 w 3510845"/>
                  <a:gd name="connsiteY35" fmla="*/ 899266 h 1257441"/>
                  <a:gd name="connsiteX36" fmla="*/ 1933410 w 3510845"/>
                  <a:gd name="connsiteY36" fmla="*/ 786040 h 1257441"/>
                  <a:gd name="connsiteX37" fmla="*/ 2179161 w 3510845"/>
                  <a:gd name="connsiteY37" fmla="*/ 786898 h 1257441"/>
                  <a:gd name="connsiteX38" fmla="*/ 2391887 w 3510845"/>
                  <a:gd name="connsiteY38" fmla="*/ 650942 h 1257441"/>
                  <a:gd name="connsiteX39" fmla="*/ 2405611 w 3510845"/>
                  <a:gd name="connsiteY39" fmla="*/ 635931 h 1257441"/>
                  <a:gd name="connsiteX40" fmla="*/ 3341008 w 3510845"/>
                  <a:gd name="connsiteY40" fmla="*/ 1190478 h 1257441"/>
                  <a:gd name="connsiteX41" fmla="*/ 3281393 w 3510845"/>
                  <a:gd name="connsiteY41" fmla="*/ 1224360 h 1257441"/>
                  <a:gd name="connsiteX42" fmla="*/ 3297261 w 3510845"/>
                  <a:gd name="connsiteY42" fmla="*/ 1253524 h 1257441"/>
                  <a:gd name="connsiteX43" fmla="*/ 3508273 w 3510845"/>
                  <a:gd name="connsiteY43" fmla="*/ 1254811 h 1257441"/>
                  <a:gd name="connsiteX44" fmla="*/ 3510846 w 3510845"/>
                  <a:gd name="connsiteY44" fmla="*/ 1220071 h 1257441"/>
                  <a:gd name="connsiteX45" fmla="*/ 3458951 w 3510845"/>
                  <a:gd name="connsiteY45" fmla="*/ 1202916 h 1257441"/>
                  <a:gd name="connsiteX46" fmla="*/ 1213313 w 3510845"/>
                  <a:gd name="connsiteY46" fmla="*/ 664237 h 1257441"/>
                  <a:gd name="connsiteX47" fmla="*/ 1220175 w 3510845"/>
                  <a:gd name="connsiteY47" fmla="*/ 657375 h 1257441"/>
                  <a:gd name="connsiteX48" fmla="*/ 1540552 w 3510845"/>
                  <a:gd name="connsiteY48" fmla="*/ 657375 h 1257441"/>
                  <a:gd name="connsiteX49" fmla="*/ 1547414 w 3510845"/>
                  <a:gd name="connsiteY49" fmla="*/ 664237 h 1257441"/>
                  <a:gd name="connsiteX50" fmla="*/ 1540552 w 3510845"/>
                  <a:gd name="connsiteY50" fmla="*/ 671099 h 1257441"/>
                  <a:gd name="connsiteX51" fmla="*/ 1220175 w 3510845"/>
                  <a:gd name="connsiteY51" fmla="*/ 671099 h 1257441"/>
                  <a:gd name="connsiteX52" fmla="*/ 1213313 w 3510845"/>
                  <a:gd name="connsiteY52" fmla="*/ 664237 h 1257441"/>
                  <a:gd name="connsiteX53" fmla="*/ 1227467 w 3510845"/>
                  <a:gd name="connsiteY53" fmla="*/ 695975 h 1257441"/>
                  <a:gd name="connsiteX54" fmla="*/ 1234329 w 3510845"/>
                  <a:gd name="connsiteY54" fmla="*/ 689113 h 1257441"/>
                  <a:gd name="connsiteX55" fmla="*/ 1554705 w 3510845"/>
                  <a:gd name="connsiteY55" fmla="*/ 689113 h 1257441"/>
                  <a:gd name="connsiteX56" fmla="*/ 1561567 w 3510845"/>
                  <a:gd name="connsiteY56" fmla="*/ 695975 h 1257441"/>
                  <a:gd name="connsiteX57" fmla="*/ 1554705 w 3510845"/>
                  <a:gd name="connsiteY57" fmla="*/ 702837 h 1257441"/>
                  <a:gd name="connsiteX58" fmla="*/ 1234329 w 3510845"/>
                  <a:gd name="connsiteY58" fmla="*/ 702837 h 1257441"/>
                  <a:gd name="connsiteX59" fmla="*/ 1227467 w 3510845"/>
                  <a:gd name="connsiteY59" fmla="*/ 695975 h 1257441"/>
                  <a:gd name="connsiteX60" fmla="*/ 1569287 w 3510845"/>
                  <a:gd name="connsiteY60" fmla="*/ 734574 h 1257441"/>
                  <a:gd name="connsiteX61" fmla="*/ 1248911 w 3510845"/>
                  <a:gd name="connsiteY61" fmla="*/ 734574 h 1257441"/>
                  <a:gd name="connsiteX62" fmla="*/ 1242049 w 3510845"/>
                  <a:gd name="connsiteY62" fmla="*/ 727712 h 1257441"/>
                  <a:gd name="connsiteX63" fmla="*/ 1248911 w 3510845"/>
                  <a:gd name="connsiteY63" fmla="*/ 720850 h 1257441"/>
                  <a:gd name="connsiteX64" fmla="*/ 1569287 w 3510845"/>
                  <a:gd name="connsiteY64" fmla="*/ 720850 h 1257441"/>
                  <a:gd name="connsiteX65" fmla="*/ 1576149 w 3510845"/>
                  <a:gd name="connsiteY65" fmla="*/ 727712 h 1257441"/>
                  <a:gd name="connsiteX66" fmla="*/ 1569287 w 3510845"/>
                  <a:gd name="connsiteY66" fmla="*/ 734574 h 1257441"/>
                  <a:gd name="connsiteX67" fmla="*/ 1850206 w 3510845"/>
                  <a:gd name="connsiteY67" fmla="*/ 968316 h 1257441"/>
                  <a:gd name="connsiteX68" fmla="*/ 1930837 w 3510845"/>
                  <a:gd name="connsiteY68" fmla="*/ 1048946 h 1257441"/>
                  <a:gd name="connsiteX69" fmla="*/ 1850206 w 3510845"/>
                  <a:gd name="connsiteY69" fmla="*/ 1129576 h 1257441"/>
                  <a:gd name="connsiteX70" fmla="*/ 1769576 w 3510845"/>
                  <a:gd name="connsiteY70" fmla="*/ 1048946 h 1257441"/>
                  <a:gd name="connsiteX71" fmla="*/ 1850206 w 3510845"/>
                  <a:gd name="connsiteY71" fmla="*/ 968316 h 1257441"/>
                  <a:gd name="connsiteX72" fmla="*/ 2272657 w 3510845"/>
                  <a:gd name="connsiteY72" fmla="*/ 734574 h 1257441"/>
                  <a:gd name="connsiteX73" fmla="*/ 1952281 w 3510845"/>
                  <a:gd name="connsiteY73" fmla="*/ 734574 h 1257441"/>
                  <a:gd name="connsiteX74" fmla="*/ 1945419 w 3510845"/>
                  <a:gd name="connsiteY74" fmla="*/ 727712 h 1257441"/>
                  <a:gd name="connsiteX75" fmla="*/ 1952281 w 3510845"/>
                  <a:gd name="connsiteY75" fmla="*/ 720850 h 1257441"/>
                  <a:gd name="connsiteX76" fmla="*/ 2272657 w 3510845"/>
                  <a:gd name="connsiteY76" fmla="*/ 720850 h 1257441"/>
                  <a:gd name="connsiteX77" fmla="*/ 2279520 w 3510845"/>
                  <a:gd name="connsiteY77" fmla="*/ 727712 h 1257441"/>
                  <a:gd name="connsiteX78" fmla="*/ 2272657 w 3510845"/>
                  <a:gd name="connsiteY78" fmla="*/ 734574 h 1257441"/>
                  <a:gd name="connsiteX79" fmla="*/ 2287239 w 3510845"/>
                  <a:gd name="connsiteY79" fmla="*/ 702837 h 1257441"/>
                  <a:gd name="connsiteX80" fmla="*/ 1966863 w 3510845"/>
                  <a:gd name="connsiteY80" fmla="*/ 702837 h 1257441"/>
                  <a:gd name="connsiteX81" fmla="*/ 1960001 w 3510845"/>
                  <a:gd name="connsiteY81" fmla="*/ 695975 h 1257441"/>
                  <a:gd name="connsiteX82" fmla="*/ 1966863 w 3510845"/>
                  <a:gd name="connsiteY82" fmla="*/ 689113 h 1257441"/>
                  <a:gd name="connsiteX83" fmla="*/ 2287239 w 3510845"/>
                  <a:gd name="connsiteY83" fmla="*/ 689113 h 1257441"/>
                  <a:gd name="connsiteX84" fmla="*/ 2294101 w 3510845"/>
                  <a:gd name="connsiteY84" fmla="*/ 695975 h 1257441"/>
                  <a:gd name="connsiteX85" fmla="*/ 2287239 w 3510845"/>
                  <a:gd name="connsiteY85" fmla="*/ 702837 h 1257441"/>
                  <a:gd name="connsiteX86" fmla="*/ 2301393 w 3510845"/>
                  <a:gd name="connsiteY86" fmla="*/ 671528 h 1257441"/>
                  <a:gd name="connsiteX87" fmla="*/ 1981016 w 3510845"/>
                  <a:gd name="connsiteY87" fmla="*/ 671528 h 1257441"/>
                  <a:gd name="connsiteX88" fmla="*/ 1974154 w 3510845"/>
                  <a:gd name="connsiteY88" fmla="*/ 664666 h 1257441"/>
                  <a:gd name="connsiteX89" fmla="*/ 1981016 w 3510845"/>
                  <a:gd name="connsiteY89" fmla="*/ 657804 h 1257441"/>
                  <a:gd name="connsiteX90" fmla="*/ 2301393 w 3510845"/>
                  <a:gd name="connsiteY90" fmla="*/ 657804 h 1257441"/>
                  <a:gd name="connsiteX91" fmla="*/ 2308255 w 3510845"/>
                  <a:gd name="connsiteY91" fmla="*/ 664666 h 1257441"/>
                  <a:gd name="connsiteX92" fmla="*/ 2301393 w 3510845"/>
                  <a:gd name="connsiteY92" fmla="*/ 671528 h 125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3510845" h="1257441">
                    <a:moveTo>
                      <a:pt x="3458951" y="1202916"/>
                    </a:moveTo>
                    <a:cubicBezTo>
                      <a:pt x="3442225" y="1193909"/>
                      <a:pt x="3424211" y="1182329"/>
                      <a:pt x="3413489" y="1167318"/>
                    </a:cubicBezTo>
                    <a:cubicBezTo>
                      <a:pt x="3257804" y="947730"/>
                      <a:pt x="3081104" y="750872"/>
                      <a:pt x="2842215" y="635073"/>
                    </a:cubicBezTo>
                    <a:cubicBezTo>
                      <a:pt x="2842215" y="557874"/>
                      <a:pt x="2842215" y="487966"/>
                      <a:pt x="2842215" y="417629"/>
                    </a:cubicBezTo>
                    <a:cubicBezTo>
                      <a:pt x="2842215" y="360159"/>
                      <a:pt x="2820343" y="329279"/>
                      <a:pt x="2756439" y="319843"/>
                    </a:cubicBezTo>
                    <a:cubicBezTo>
                      <a:pt x="2585314" y="294539"/>
                      <a:pt x="2415905" y="260658"/>
                      <a:pt x="2245209" y="231065"/>
                    </a:cubicBezTo>
                    <a:cubicBezTo>
                      <a:pt x="2204036" y="223773"/>
                      <a:pt x="2174014" y="215196"/>
                      <a:pt x="2152999" y="167590"/>
                    </a:cubicBezTo>
                    <a:cubicBezTo>
                      <a:pt x="2135414" y="128132"/>
                      <a:pt x="2092097" y="92535"/>
                      <a:pt x="2051353" y="72377"/>
                    </a:cubicBezTo>
                    <a:cubicBezTo>
                      <a:pt x="1858784" y="-23693"/>
                      <a:pt x="1660640" y="-23693"/>
                      <a:pt x="1467213" y="69804"/>
                    </a:cubicBezTo>
                    <a:cubicBezTo>
                      <a:pt x="1421322" y="92106"/>
                      <a:pt x="1379292" y="136281"/>
                      <a:pt x="1353987" y="181314"/>
                    </a:cubicBezTo>
                    <a:cubicBezTo>
                      <a:pt x="1333830" y="217340"/>
                      <a:pt x="1312386" y="228491"/>
                      <a:pt x="1277646" y="234496"/>
                    </a:cubicBezTo>
                    <a:cubicBezTo>
                      <a:pt x="1091510" y="267091"/>
                      <a:pt x="905803" y="301402"/>
                      <a:pt x="719668" y="332281"/>
                    </a:cubicBezTo>
                    <a:cubicBezTo>
                      <a:pt x="673777" y="340001"/>
                      <a:pt x="649331" y="358443"/>
                      <a:pt x="650617" y="406049"/>
                    </a:cubicBezTo>
                    <a:cubicBezTo>
                      <a:pt x="652333" y="469524"/>
                      <a:pt x="655764" y="532999"/>
                      <a:pt x="654477" y="596474"/>
                    </a:cubicBezTo>
                    <a:cubicBezTo>
                      <a:pt x="654048" y="614916"/>
                      <a:pt x="644613" y="642793"/>
                      <a:pt x="630889" y="650513"/>
                    </a:cubicBezTo>
                    <a:cubicBezTo>
                      <a:pt x="406153" y="771458"/>
                      <a:pt x="243606" y="957165"/>
                      <a:pt x="96928" y="1160027"/>
                    </a:cubicBezTo>
                    <a:cubicBezTo>
                      <a:pt x="81917" y="1180614"/>
                      <a:pt x="51466" y="1188763"/>
                      <a:pt x="29164" y="1205060"/>
                    </a:cubicBezTo>
                    <a:cubicBezTo>
                      <a:pt x="18013" y="1213209"/>
                      <a:pt x="9864" y="1225218"/>
                      <a:pt x="0" y="1235511"/>
                    </a:cubicBezTo>
                    <a:cubicBezTo>
                      <a:pt x="10293" y="1242373"/>
                      <a:pt x="20587" y="1255240"/>
                      <a:pt x="31309" y="1255668"/>
                    </a:cubicBezTo>
                    <a:cubicBezTo>
                      <a:pt x="85777" y="1257813"/>
                      <a:pt x="140674" y="1258242"/>
                      <a:pt x="195142" y="1255668"/>
                    </a:cubicBezTo>
                    <a:cubicBezTo>
                      <a:pt x="206293" y="1255240"/>
                      <a:pt x="216587" y="1238942"/>
                      <a:pt x="226880" y="1230364"/>
                    </a:cubicBezTo>
                    <a:cubicBezTo>
                      <a:pt x="216587" y="1221786"/>
                      <a:pt x="206722" y="1211922"/>
                      <a:pt x="195571" y="1205060"/>
                    </a:cubicBezTo>
                    <a:cubicBezTo>
                      <a:pt x="187851" y="1200342"/>
                      <a:pt x="177987" y="1199913"/>
                      <a:pt x="160403" y="1195625"/>
                    </a:cubicBezTo>
                    <a:cubicBezTo>
                      <a:pt x="197287" y="1154881"/>
                      <a:pt x="226022" y="1119283"/>
                      <a:pt x="258617" y="1087975"/>
                    </a:cubicBezTo>
                    <a:cubicBezTo>
                      <a:pt x="484639" y="867528"/>
                      <a:pt x="762127" y="741436"/>
                      <a:pt x="1058057" y="647082"/>
                    </a:cubicBezTo>
                    <a:cubicBezTo>
                      <a:pt x="1119388" y="627782"/>
                      <a:pt x="1152412" y="636789"/>
                      <a:pt x="1162276" y="702837"/>
                    </a:cubicBezTo>
                    <a:cubicBezTo>
                      <a:pt x="1173427" y="774889"/>
                      <a:pt x="1215458" y="797620"/>
                      <a:pt x="1287510" y="793331"/>
                    </a:cubicBezTo>
                    <a:cubicBezTo>
                      <a:pt x="1398591" y="786898"/>
                      <a:pt x="1510530" y="790329"/>
                      <a:pt x="1622040" y="789471"/>
                    </a:cubicBezTo>
                    <a:cubicBezTo>
                      <a:pt x="1694092" y="789043"/>
                      <a:pt x="1704386" y="804482"/>
                      <a:pt x="1680797" y="874819"/>
                    </a:cubicBezTo>
                    <a:cubicBezTo>
                      <a:pt x="1677366" y="884684"/>
                      <a:pt x="1672648" y="894119"/>
                      <a:pt x="1669646" y="901839"/>
                    </a:cubicBezTo>
                    <a:cubicBezTo>
                      <a:pt x="1555563" y="907415"/>
                      <a:pt x="1550845" y="912132"/>
                      <a:pt x="1551703" y="1022355"/>
                    </a:cubicBezTo>
                    <a:cubicBezTo>
                      <a:pt x="1551703" y="1045086"/>
                      <a:pt x="1552990" y="1067817"/>
                      <a:pt x="1551703" y="1090548"/>
                    </a:cubicBezTo>
                    <a:cubicBezTo>
                      <a:pt x="1547414" y="1154023"/>
                      <a:pt x="1573576" y="1183616"/>
                      <a:pt x="1639195" y="1180614"/>
                    </a:cubicBezTo>
                    <a:cubicBezTo>
                      <a:pt x="1700526" y="1178040"/>
                      <a:pt x="1762285" y="1180185"/>
                      <a:pt x="1823616" y="1180185"/>
                    </a:cubicBezTo>
                    <a:cubicBezTo>
                      <a:pt x="1970723" y="1180185"/>
                      <a:pt x="1970723" y="1180185"/>
                      <a:pt x="1970294" y="1033935"/>
                    </a:cubicBezTo>
                    <a:cubicBezTo>
                      <a:pt x="1969865" y="912561"/>
                      <a:pt x="1969865" y="912561"/>
                      <a:pt x="1848920" y="899266"/>
                    </a:cubicBezTo>
                    <a:cubicBezTo>
                      <a:pt x="1812893" y="790758"/>
                      <a:pt x="1815896" y="786898"/>
                      <a:pt x="1933410" y="786040"/>
                    </a:cubicBezTo>
                    <a:cubicBezTo>
                      <a:pt x="2015327" y="785611"/>
                      <a:pt x="2098101" y="778749"/>
                      <a:pt x="2179161" y="786898"/>
                    </a:cubicBezTo>
                    <a:cubicBezTo>
                      <a:pt x="2290671" y="798478"/>
                      <a:pt x="2369156" y="771887"/>
                      <a:pt x="2391887" y="650942"/>
                    </a:cubicBezTo>
                    <a:cubicBezTo>
                      <a:pt x="2392745" y="647511"/>
                      <a:pt x="2397892" y="644509"/>
                      <a:pt x="2405611" y="635931"/>
                    </a:cubicBezTo>
                    <a:cubicBezTo>
                      <a:pt x="2762872" y="741865"/>
                      <a:pt x="3094400" y="892404"/>
                      <a:pt x="3341008" y="1190478"/>
                    </a:cubicBezTo>
                    <a:cubicBezTo>
                      <a:pt x="3315275" y="1204202"/>
                      <a:pt x="3297261" y="1213209"/>
                      <a:pt x="3281393" y="1224360"/>
                    </a:cubicBezTo>
                    <a:cubicBezTo>
                      <a:pt x="3280106" y="1225218"/>
                      <a:pt x="3291257" y="1253524"/>
                      <a:pt x="3297261" y="1253524"/>
                    </a:cubicBezTo>
                    <a:cubicBezTo>
                      <a:pt x="3367599" y="1255668"/>
                      <a:pt x="3437936" y="1254811"/>
                      <a:pt x="3508273" y="1254811"/>
                    </a:cubicBezTo>
                    <a:cubicBezTo>
                      <a:pt x="3509130" y="1243231"/>
                      <a:pt x="3509988" y="1231651"/>
                      <a:pt x="3510846" y="1220071"/>
                    </a:cubicBezTo>
                    <a:cubicBezTo>
                      <a:pt x="3493262" y="1214924"/>
                      <a:pt x="3474820" y="1211493"/>
                      <a:pt x="3458951" y="1202916"/>
                    </a:cubicBezTo>
                    <a:close/>
                    <a:moveTo>
                      <a:pt x="1213313" y="664237"/>
                    </a:moveTo>
                    <a:cubicBezTo>
                      <a:pt x="1213313" y="660377"/>
                      <a:pt x="1216316" y="657375"/>
                      <a:pt x="1220175" y="657375"/>
                    </a:cubicBezTo>
                    <a:lnTo>
                      <a:pt x="1540552" y="657375"/>
                    </a:lnTo>
                    <a:cubicBezTo>
                      <a:pt x="1544412" y="657375"/>
                      <a:pt x="1547414" y="660377"/>
                      <a:pt x="1547414" y="664237"/>
                    </a:cubicBezTo>
                    <a:cubicBezTo>
                      <a:pt x="1547414" y="668097"/>
                      <a:pt x="1544412" y="671099"/>
                      <a:pt x="1540552" y="671099"/>
                    </a:cubicBezTo>
                    <a:lnTo>
                      <a:pt x="1220175" y="671099"/>
                    </a:lnTo>
                    <a:cubicBezTo>
                      <a:pt x="1216316" y="671528"/>
                      <a:pt x="1213313" y="668097"/>
                      <a:pt x="1213313" y="664237"/>
                    </a:cubicBezTo>
                    <a:close/>
                    <a:moveTo>
                      <a:pt x="1227467" y="695975"/>
                    </a:moveTo>
                    <a:cubicBezTo>
                      <a:pt x="1227467" y="692115"/>
                      <a:pt x="1230469" y="689113"/>
                      <a:pt x="1234329" y="689113"/>
                    </a:cubicBezTo>
                    <a:lnTo>
                      <a:pt x="1554705" y="689113"/>
                    </a:lnTo>
                    <a:cubicBezTo>
                      <a:pt x="1558565" y="689113"/>
                      <a:pt x="1561567" y="692115"/>
                      <a:pt x="1561567" y="695975"/>
                    </a:cubicBezTo>
                    <a:cubicBezTo>
                      <a:pt x="1561567" y="699835"/>
                      <a:pt x="1558565" y="702837"/>
                      <a:pt x="1554705" y="702837"/>
                    </a:cubicBezTo>
                    <a:lnTo>
                      <a:pt x="1234329" y="702837"/>
                    </a:lnTo>
                    <a:cubicBezTo>
                      <a:pt x="1230898" y="702837"/>
                      <a:pt x="1227467" y="699835"/>
                      <a:pt x="1227467" y="695975"/>
                    </a:cubicBezTo>
                    <a:close/>
                    <a:moveTo>
                      <a:pt x="1569287" y="734574"/>
                    </a:moveTo>
                    <a:lnTo>
                      <a:pt x="1248911" y="734574"/>
                    </a:lnTo>
                    <a:cubicBezTo>
                      <a:pt x="1245051" y="734574"/>
                      <a:pt x="1242049" y="731572"/>
                      <a:pt x="1242049" y="727712"/>
                    </a:cubicBezTo>
                    <a:cubicBezTo>
                      <a:pt x="1242049" y="723852"/>
                      <a:pt x="1245051" y="720850"/>
                      <a:pt x="1248911" y="720850"/>
                    </a:cubicBezTo>
                    <a:lnTo>
                      <a:pt x="1569287" y="720850"/>
                    </a:lnTo>
                    <a:cubicBezTo>
                      <a:pt x="1573147" y="720850"/>
                      <a:pt x="1576149" y="723852"/>
                      <a:pt x="1576149" y="727712"/>
                    </a:cubicBezTo>
                    <a:cubicBezTo>
                      <a:pt x="1576578" y="731572"/>
                      <a:pt x="1573147" y="734574"/>
                      <a:pt x="1569287" y="734574"/>
                    </a:cubicBezTo>
                    <a:close/>
                    <a:moveTo>
                      <a:pt x="1850206" y="968316"/>
                    </a:moveTo>
                    <a:cubicBezTo>
                      <a:pt x="1894810" y="968316"/>
                      <a:pt x="1930837" y="1004342"/>
                      <a:pt x="1930837" y="1048946"/>
                    </a:cubicBezTo>
                    <a:cubicBezTo>
                      <a:pt x="1930837" y="1093550"/>
                      <a:pt x="1894810" y="1129576"/>
                      <a:pt x="1850206" y="1129576"/>
                    </a:cubicBezTo>
                    <a:cubicBezTo>
                      <a:pt x="1805602" y="1129576"/>
                      <a:pt x="1769576" y="1093550"/>
                      <a:pt x="1769576" y="1048946"/>
                    </a:cubicBezTo>
                    <a:cubicBezTo>
                      <a:pt x="1769147" y="1004342"/>
                      <a:pt x="1805602" y="968316"/>
                      <a:pt x="1850206" y="968316"/>
                    </a:cubicBezTo>
                    <a:close/>
                    <a:moveTo>
                      <a:pt x="2272657" y="734574"/>
                    </a:moveTo>
                    <a:lnTo>
                      <a:pt x="1952281" y="734574"/>
                    </a:lnTo>
                    <a:cubicBezTo>
                      <a:pt x="1948421" y="734574"/>
                      <a:pt x="1945419" y="731572"/>
                      <a:pt x="1945419" y="727712"/>
                    </a:cubicBezTo>
                    <a:cubicBezTo>
                      <a:pt x="1945419" y="723852"/>
                      <a:pt x="1948421" y="720850"/>
                      <a:pt x="1952281" y="720850"/>
                    </a:cubicBezTo>
                    <a:lnTo>
                      <a:pt x="2272657" y="720850"/>
                    </a:lnTo>
                    <a:cubicBezTo>
                      <a:pt x="2276517" y="720850"/>
                      <a:pt x="2279520" y="723852"/>
                      <a:pt x="2279520" y="727712"/>
                    </a:cubicBezTo>
                    <a:cubicBezTo>
                      <a:pt x="2279520" y="731572"/>
                      <a:pt x="2276517" y="734574"/>
                      <a:pt x="2272657" y="734574"/>
                    </a:cubicBezTo>
                    <a:close/>
                    <a:moveTo>
                      <a:pt x="2287239" y="702837"/>
                    </a:moveTo>
                    <a:lnTo>
                      <a:pt x="1966863" y="702837"/>
                    </a:lnTo>
                    <a:cubicBezTo>
                      <a:pt x="1963003" y="702837"/>
                      <a:pt x="1960001" y="699835"/>
                      <a:pt x="1960001" y="695975"/>
                    </a:cubicBezTo>
                    <a:cubicBezTo>
                      <a:pt x="1960001" y="692115"/>
                      <a:pt x="1963003" y="689113"/>
                      <a:pt x="1966863" y="689113"/>
                    </a:cubicBezTo>
                    <a:lnTo>
                      <a:pt x="2287239" y="689113"/>
                    </a:lnTo>
                    <a:cubicBezTo>
                      <a:pt x="2291099" y="689113"/>
                      <a:pt x="2294101" y="692115"/>
                      <a:pt x="2294101" y="695975"/>
                    </a:cubicBezTo>
                    <a:cubicBezTo>
                      <a:pt x="2294101" y="699835"/>
                      <a:pt x="2291099" y="702837"/>
                      <a:pt x="2287239" y="702837"/>
                    </a:cubicBezTo>
                    <a:close/>
                    <a:moveTo>
                      <a:pt x="2301393" y="671528"/>
                    </a:moveTo>
                    <a:lnTo>
                      <a:pt x="1981016" y="671528"/>
                    </a:lnTo>
                    <a:cubicBezTo>
                      <a:pt x="1977156" y="671528"/>
                      <a:pt x="1974154" y="668526"/>
                      <a:pt x="1974154" y="664666"/>
                    </a:cubicBezTo>
                    <a:cubicBezTo>
                      <a:pt x="1974154" y="660806"/>
                      <a:pt x="1977156" y="657804"/>
                      <a:pt x="1981016" y="657804"/>
                    </a:cubicBezTo>
                    <a:lnTo>
                      <a:pt x="2301393" y="657804"/>
                    </a:lnTo>
                    <a:cubicBezTo>
                      <a:pt x="2305253" y="657804"/>
                      <a:pt x="2308255" y="660806"/>
                      <a:pt x="2308255" y="664666"/>
                    </a:cubicBezTo>
                    <a:cubicBezTo>
                      <a:pt x="2308255" y="668526"/>
                      <a:pt x="2305253" y="671528"/>
                      <a:pt x="2301393" y="671528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F563D58-053D-D9F1-5383-EEECA90DC3C3}"/>
                  </a:ext>
                </a:extLst>
              </p:cNvPr>
              <p:cNvSpPr/>
              <p:nvPr/>
            </p:nvSpPr>
            <p:spPr>
              <a:xfrm>
                <a:off x="4626723" y="1842218"/>
                <a:ext cx="77199" cy="77199"/>
              </a:xfrm>
              <a:custGeom>
                <a:avLst/>
                <a:gdLst>
                  <a:gd name="connsiteX0" fmla="*/ 77199 w 77199"/>
                  <a:gd name="connsiteY0" fmla="*/ 38600 h 77199"/>
                  <a:gd name="connsiteX1" fmla="*/ 38600 w 77199"/>
                  <a:gd name="connsiteY1" fmla="*/ 77199 h 77199"/>
                  <a:gd name="connsiteX2" fmla="*/ 0 w 77199"/>
                  <a:gd name="connsiteY2" fmla="*/ 38600 h 77199"/>
                  <a:gd name="connsiteX3" fmla="*/ 38600 w 77199"/>
                  <a:gd name="connsiteY3" fmla="*/ 0 h 77199"/>
                  <a:gd name="connsiteX4" fmla="*/ 77199 w 77199"/>
                  <a:gd name="connsiteY4" fmla="*/ 38600 h 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99" h="77199">
                    <a:moveTo>
                      <a:pt x="77199" y="38600"/>
                    </a:moveTo>
                    <a:cubicBezTo>
                      <a:pt x="77199" y="59918"/>
                      <a:pt x="59918" y="77199"/>
                      <a:pt x="38600" y="77199"/>
                    </a:cubicBezTo>
                    <a:cubicBezTo>
                      <a:pt x="17282" y="77199"/>
                      <a:pt x="0" y="59918"/>
                      <a:pt x="0" y="38600"/>
                    </a:cubicBezTo>
                    <a:cubicBezTo>
                      <a:pt x="0" y="17282"/>
                      <a:pt x="17282" y="0"/>
                      <a:pt x="38600" y="0"/>
                    </a:cubicBezTo>
                    <a:cubicBezTo>
                      <a:pt x="59918" y="0"/>
                      <a:pt x="77199" y="17282"/>
                      <a:pt x="77199" y="38600"/>
                    </a:cubicBezTo>
                    <a:close/>
                  </a:path>
                </a:pathLst>
              </a:custGeom>
              <a:grpFill/>
              <a:ln w="42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1AAA90-D3CC-07A8-EB9A-CBDB4A0F0247}"/>
                </a:ext>
              </a:extLst>
            </p:cNvPr>
            <p:cNvSpPr txBox="1"/>
            <p:nvPr/>
          </p:nvSpPr>
          <p:spPr>
            <a:xfrm>
              <a:off x="5763041" y="6528452"/>
              <a:ext cx="6816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bg1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US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5EB97BE-C26F-4175-52EF-894AC54294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0734889"/>
                  </p:ext>
                </p:extLst>
              </p:nvPr>
            </p:nvGraphicFramePr>
            <p:xfrm>
              <a:off x="876300" y="894992"/>
              <a:ext cx="6148951" cy="131552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60473">
                      <a:extLst>
                        <a:ext uri="{9D8B030D-6E8A-4147-A177-3AD203B41FA5}">
                          <a16:colId xmlns:a16="http://schemas.microsoft.com/office/drawing/2014/main" val="2399507807"/>
                        </a:ext>
                      </a:extLst>
                    </a:gridCol>
                    <a:gridCol w="688478">
                      <a:extLst>
                        <a:ext uri="{9D8B030D-6E8A-4147-A177-3AD203B41FA5}">
                          <a16:colId xmlns:a16="http://schemas.microsoft.com/office/drawing/2014/main" val="2516957843"/>
                        </a:ext>
                      </a:extLst>
                    </a:gridCol>
                  </a:tblGrid>
                  <a:tr h="657763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𝑨𝒙</m:t>
                                </m:r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fr-FR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𝜱</m:t>
                                </m:r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GB" sz="2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GB" sz="2400" b="1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</m:d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sz="24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fr-FR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b="1" i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1" i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25222770"/>
                      </a:ext>
                    </a:extLst>
                  </a:tr>
                  <a:tr h="657763">
                    <a:tc>
                      <a:txBody>
                        <a:bodyPr/>
                        <a:lstStyle/>
                        <a:p>
                          <a:pPr marL="457200" marR="0" indent="0" algn="just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GB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GB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fr-FR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sz="2400" b="1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oMath>
                            </m:oMathPara>
                          </a14:m>
                          <a:endParaRPr lang="en-US" sz="2400" b="1" i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8219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C5EB97BE-C26F-4175-52EF-894AC54294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60734889"/>
                  </p:ext>
                </p:extLst>
              </p:nvPr>
            </p:nvGraphicFramePr>
            <p:xfrm>
              <a:off x="876300" y="894992"/>
              <a:ext cx="6148951" cy="131552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460473">
                      <a:extLst>
                        <a:ext uri="{9D8B030D-6E8A-4147-A177-3AD203B41FA5}">
                          <a16:colId xmlns:a16="http://schemas.microsoft.com/office/drawing/2014/main" val="2399507807"/>
                        </a:ext>
                      </a:extLst>
                    </a:gridCol>
                    <a:gridCol w="688478">
                      <a:extLst>
                        <a:ext uri="{9D8B030D-6E8A-4147-A177-3AD203B41FA5}">
                          <a16:colId xmlns:a16="http://schemas.microsoft.com/office/drawing/2014/main" val="2516957843"/>
                        </a:ext>
                      </a:extLst>
                    </a:gridCol>
                  </a:tblGrid>
                  <a:tr h="65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r="-12598" b="-9908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b="1" i="1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25222770"/>
                      </a:ext>
                    </a:extLst>
                  </a:tr>
                  <a:tr h="65776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t="-100926" r="-12598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08219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FAF69A2-1C24-7029-7C53-2220441E497B}"/>
              </a:ext>
            </a:extLst>
          </p:cNvPr>
          <p:cNvSpPr txBox="1"/>
          <p:nvPr/>
        </p:nvSpPr>
        <p:spPr>
          <a:xfrm>
            <a:off x="-53052" y="578728"/>
            <a:ext cx="664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182880">
              <a:spcBef>
                <a:spcPts val="0"/>
              </a:spcBef>
              <a:spcAft>
                <a:spcPts val="0"/>
              </a:spcAft>
            </a:pPr>
            <a:r>
              <a:rPr lang="en-GB" sz="2000" dirty="0">
                <a:effectLst/>
                <a:ea typeface="Times New Roman" panose="02020603050405020304" pitchFamily="18" charset="0"/>
              </a:rPr>
              <a:t>The complete model may be expressed in state-space form: </a:t>
            </a:r>
            <a:endParaRPr lang="en-US" sz="2000" dirty="0">
              <a:effectLst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FCCA40-FE98-1A0A-DFED-1BED47E6F7EC}"/>
                  </a:ext>
                </a:extLst>
              </p:cNvPr>
              <p:cNvSpPr txBox="1"/>
              <p:nvPr/>
            </p:nvSpPr>
            <p:spPr>
              <a:xfrm>
                <a:off x="1161964" y="3581691"/>
                <a:ext cx="4063406" cy="735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fr-FR" sz="200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Ф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fr-FR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</m:d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fr-FR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fr-FR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satisfy the Lipschitz property with respect to </a:t>
                </a:r>
                <a14:m>
                  <m:oMath xmlns:m="http://schemas.openxmlformats.org/officeDocument/2006/math">
                    <m:r>
                      <a:rPr lang="fr-FR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FCCA40-FE98-1A0A-DFED-1BED47E6F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964" y="3581691"/>
                <a:ext cx="4063406" cy="735586"/>
              </a:xfrm>
              <a:prstGeom prst="rect">
                <a:avLst/>
              </a:prstGeom>
              <a:blipFill>
                <a:blip r:embed="rId15"/>
                <a:stretch>
                  <a:fillRect l="-1652" t="-4167" r="-150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A4682-C8C9-966D-77FE-804E810FE235}"/>
                  </a:ext>
                </a:extLst>
              </p:cNvPr>
              <p:cNvSpPr txBox="1"/>
              <p:nvPr/>
            </p:nvSpPr>
            <p:spPr>
              <a:xfrm>
                <a:off x="6951280" y="814527"/>
                <a:ext cx="5421695" cy="1657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</a:rPr>
                  <a:t> is the state vector of the system.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</a:rPr>
                  <a:t> is the output vector.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000" b="1" i="1" dirty="0"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ea typeface="Times New Roman" panose="02020603050405020304" pitchFamily="18" charset="0"/>
                  </a:rPr>
                  <a:t>represent the actuator faults vector.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sz="2000" b="1" dirty="0"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𝑩</m:t>
                    </m:r>
                  </m:oMath>
                </a14:m>
                <a:r>
                  <a:rPr lang="en-US" sz="2000" b="1" dirty="0">
                    <a:ea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𝑬</m:t>
                    </m:r>
                  </m:oMath>
                </a14:m>
                <a:r>
                  <a:rPr lang="en-US" sz="2000" b="1" dirty="0"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ea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en-US" sz="2000" dirty="0">
                    <a:ea typeface="Times New Roman" panose="02020603050405020304" pitchFamily="18" charset="0"/>
                  </a:rPr>
                  <a:t> are known constant matrices.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𝝈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b="1" dirty="0">
                    <a:ea typeface="Times New Roman" panose="02020603050405020304" pitchFamily="18" charset="0"/>
                  </a:rPr>
                  <a:t> </a:t>
                </a:r>
                <a:r>
                  <a:rPr lang="en-US" sz="2000" dirty="0">
                    <a:ea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Ф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𝒙</m:t>
                        </m:r>
                        <m:r>
                          <a:rPr lang="en-US" sz="2000" b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𝒖</m:t>
                        </m:r>
                      </m:e>
                    </m:d>
                  </m:oMath>
                </a14:m>
                <a:r>
                  <a:rPr lang="en-US" sz="2000" dirty="0">
                    <a:ea typeface="Times New Roman" panose="02020603050405020304" pitchFamily="18" charset="0"/>
                  </a:rPr>
                  <a:t> known nonlinear functions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FBA4682-C8C9-966D-77FE-804E810FE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280" y="814527"/>
                <a:ext cx="5421695" cy="1657570"/>
              </a:xfrm>
              <a:prstGeom prst="rect">
                <a:avLst/>
              </a:prstGeom>
              <a:blipFill>
                <a:blip r:embed="rId16"/>
                <a:stretch>
                  <a:fillRect l="-1011" t="-2206" b="-4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334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3729B"/>
      </a:accent1>
      <a:accent2>
        <a:srgbClr val="8553CE"/>
      </a:accent2>
      <a:accent3>
        <a:srgbClr val="1398B4"/>
      </a:accent3>
      <a:accent4>
        <a:srgbClr val="6AC7A1"/>
      </a:accent4>
      <a:accent5>
        <a:srgbClr val="E2C047"/>
      </a:accent5>
      <a:accent6>
        <a:srgbClr val="EC4545"/>
      </a:accent6>
      <a:hlink>
        <a:srgbClr val="04B6C9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11639</TotalTime>
  <Words>3208</Words>
  <Application>Microsoft Office PowerPoint</Application>
  <PresentationFormat>Widescreen</PresentationFormat>
  <Paragraphs>539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SimSun</vt:lpstr>
      <vt:lpstr>Arial</vt:lpstr>
      <vt:lpstr>Calibri</vt:lpstr>
      <vt:lpstr>Calibri (Body)</vt:lpstr>
      <vt:lpstr>Calibri Light</vt:lpstr>
      <vt:lpstr>Cambria Math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Abderrahim</cp:lastModifiedBy>
  <cp:revision>85</cp:revision>
  <dcterms:created xsi:type="dcterms:W3CDTF">2022-02-07T08:53:41Z</dcterms:created>
  <dcterms:modified xsi:type="dcterms:W3CDTF">2024-09-13T19:42:21Z</dcterms:modified>
</cp:coreProperties>
</file>